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10287000" cx="18288000"/>
  <p:notesSz cx="6858000" cy="9144000"/>
  <p:embeddedFontLst>
    <p:embeddedFont>
      <p:font typeface="Arim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63" roundtripDataSignature="AMtx7mh8MkaCgG717jE2cIMwBmJ2AcyL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rimo-boldItalic.fntdata"/><Relationship Id="rId61" Type="http://schemas.openxmlformats.org/officeDocument/2006/relationships/font" Target="fonts/Arimo-italic.fntdata"/><Relationship Id="rId20" Type="http://schemas.openxmlformats.org/officeDocument/2006/relationships/slide" Target="slides/slide15.xml"/><Relationship Id="rId63"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rim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Arimo-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38f1c4a89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38f1c4a897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8f1c4a89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338f1c4a897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8f1c4a89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338f1c4a897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38f1c4a897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338f1c4a897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38f1c4a89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338f1c4a897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38f1c4a89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338f1c4a897_0_2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38f1c4a89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338f1c4a897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8f1c4a89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38f1c4a897_0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38f1c4a897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338f1c4a897_0_2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38f1c4a897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338f1c4a897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2afdc41d4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42afdc41d4_2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42afdc41d4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42afdc41d4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42afdc41d4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342afdc41d4_2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38f1c4a897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338f1c4a897_0_3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3b0f50b175_3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3b0f50b175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3b0f50b175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33b0f50b175_3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3b0f50b1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33b0f50b17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3b0f50b175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33b0f50b175_3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3b18a638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33b18a638f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3b18a638f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33b18a638f7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3b18a638f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33b18a638f7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3b18a638f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33b18a638f7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3b18a638f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33b18a638f7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3b18a638f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33b18a638f7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3b18a638f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33b18a638f7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38f1c4a897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338f1c4a897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04bf39bde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304bf39bde1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04bf39bde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304bf39bde1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04bf39bde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304bf39bde1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04bf39bde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304bf39bde1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42afdc41d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342afdc41d4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42afdc41d4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342afdc41d4_2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3b0f50b175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g33b0f50b175_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3b0f50b17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33b0f50b175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3b0f50b1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33b0f50b175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3b0f50b17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33b0f50b175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3b0f50b17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33b0f50b175_1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3b0f50b175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33b0f50b175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3b18a638f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33b18a638f7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38f1c4a89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38f1c4a897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3b18a638f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33b18a638f7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04bf39bde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g304bf39bde1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38f1c4a897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g338f1c4a897_0_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38f1c4a89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38f1c4a897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38f1c4a89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338f1c4a897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8f1c4a89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38f1c4a897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38f1c4a897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338f1c4a897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5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5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5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5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5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5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5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4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4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4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4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5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5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5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51"/>
          <p:cNvSpPr/>
          <p:nvPr>
            <p:ph idx="2" type="pic"/>
          </p:nvPr>
        </p:nvSpPr>
        <p:spPr>
          <a:xfrm>
            <a:off x="1792288" y="612775"/>
            <a:ext cx="5486400" cy="4114800"/>
          </a:xfrm>
          <a:prstGeom prst="rect">
            <a:avLst/>
          </a:prstGeom>
          <a:noFill/>
          <a:ln>
            <a:noFill/>
          </a:ln>
        </p:spPr>
      </p:sp>
      <p:sp>
        <p:nvSpPr>
          <p:cNvPr id="64" name="Google Shape;64;p5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5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5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37.png"/><Relationship Id="rId7"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47.png"/><Relationship Id="rId5" Type="http://schemas.openxmlformats.org/officeDocument/2006/relationships/image" Target="../media/image58.png"/><Relationship Id="rId6" Type="http://schemas.openxmlformats.org/officeDocument/2006/relationships/image" Target="../media/image49.png"/><Relationship Id="rId7"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79.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1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33.png"/><Relationship Id="rId9"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38.png"/><Relationship Id="rId8"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45.png"/><Relationship Id="rId5"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54.png"/><Relationship Id="rId5"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51.gif"/><Relationship Id="rId5" Type="http://schemas.openxmlformats.org/officeDocument/2006/relationships/image" Target="../media/image55.gif"/><Relationship Id="rId6" Type="http://schemas.openxmlformats.org/officeDocument/2006/relationships/image" Target="../media/image68.gif"/><Relationship Id="rId7" Type="http://schemas.openxmlformats.org/officeDocument/2006/relationships/image" Target="../media/image5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67.gif"/><Relationship Id="rId5" Type="http://schemas.openxmlformats.org/officeDocument/2006/relationships/image" Target="../media/image63.gif"/><Relationship Id="rId6" Type="http://schemas.openxmlformats.org/officeDocument/2006/relationships/image" Target="../media/image19.gif"/><Relationship Id="rId7" Type="http://schemas.openxmlformats.org/officeDocument/2006/relationships/image" Target="../media/image61.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65.gif"/><Relationship Id="rId5" Type="http://schemas.openxmlformats.org/officeDocument/2006/relationships/image" Target="../media/image60.gif"/><Relationship Id="rId6" Type="http://schemas.openxmlformats.org/officeDocument/2006/relationships/image" Target="../media/image64.gif"/><Relationship Id="rId7" Type="http://schemas.openxmlformats.org/officeDocument/2006/relationships/image" Target="../media/image71.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66.png"/><Relationship Id="rId5" Type="http://schemas.openxmlformats.org/officeDocument/2006/relationships/image" Target="../media/image73.png"/><Relationship Id="rId6" Type="http://schemas.openxmlformats.org/officeDocument/2006/relationships/image" Target="../media/image72.png"/><Relationship Id="rId7"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75.png"/><Relationship Id="rId7"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81.png"/><Relationship Id="rId5"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8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txBox="1"/>
          <p:nvPr/>
        </p:nvSpPr>
        <p:spPr>
          <a:xfrm>
            <a:off x="880110" y="9659449"/>
            <a:ext cx="5989320" cy="296039"/>
          </a:xfrm>
          <a:prstGeom prst="rect">
            <a:avLst/>
          </a:prstGeom>
          <a:noFill/>
          <a:ln>
            <a:noFill/>
          </a:ln>
        </p:spPr>
        <p:txBody>
          <a:bodyPr anchorCtr="0" anchor="t" bIns="0" lIns="0" spcFirstLastPara="1" rIns="0" wrap="square" tIns="0">
            <a:spAutoFit/>
          </a:bodyPr>
          <a:lstStyle/>
          <a:p>
            <a:pPr indent="0" lvl="0" marL="0" marR="0" rtl="0" algn="l">
              <a:lnSpc>
                <a:spcPct val="119936"/>
              </a:lnSpc>
              <a:spcBef>
                <a:spcPts val="0"/>
              </a:spcBef>
              <a:spcAft>
                <a:spcPts val="0"/>
              </a:spcAft>
              <a:buNone/>
            </a:pPr>
            <a:r>
              <a:rPr b="0" i="0" lang="en-US" sz="1575" u="none" cap="none" strike="noStrike">
                <a:solidFill>
                  <a:srgbClr val="CECDCD"/>
                </a:solidFill>
                <a:latin typeface="Arimo"/>
                <a:ea typeface="Arimo"/>
                <a:cs typeface="Arimo"/>
                <a:sym typeface="Arimo"/>
              </a:rPr>
              <a:t>© Copyright FPT Software – Level of Confidentiality </a:t>
            </a:r>
            <a:endParaRPr/>
          </a:p>
        </p:txBody>
      </p:sp>
      <p:sp>
        <p:nvSpPr>
          <p:cNvPr id="91" name="Google Shape;91;p1"/>
          <p:cNvSpPr/>
          <p:nvPr/>
        </p:nvSpPr>
        <p:spPr>
          <a:xfrm>
            <a:off x="-640080" y="88404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4" l="0" r="0" t="0"/>
            </a:stretch>
          </a:blipFill>
          <a:ln>
            <a:noFill/>
          </a:ln>
        </p:spPr>
      </p:sp>
      <p:sp>
        <p:nvSpPr>
          <p:cNvPr id="93" name="Google Shape;93;p1"/>
          <p:cNvSpPr txBox="1"/>
          <p:nvPr/>
        </p:nvSpPr>
        <p:spPr>
          <a:xfrm>
            <a:off x="1028700" y="1029966"/>
            <a:ext cx="16433100" cy="7095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9500">
                <a:solidFill>
                  <a:schemeClr val="lt1"/>
                </a:solidFill>
                <a:latin typeface="Arimo"/>
                <a:ea typeface="Arimo"/>
                <a:cs typeface="Arimo"/>
                <a:sym typeface="Arimo"/>
              </a:rPr>
              <a:t>CUTTING STOCK PROBLEM</a:t>
            </a:r>
            <a:endParaRPr b="1" sz="9500">
              <a:solidFill>
                <a:schemeClr val="lt1"/>
              </a:solidFill>
              <a:latin typeface="Arimo"/>
              <a:ea typeface="Arimo"/>
              <a:cs typeface="Arimo"/>
              <a:sym typeface="Arimo"/>
            </a:endParaRPr>
          </a:p>
          <a:p>
            <a:pPr indent="0" lvl="0" marL="0" marR="0" rtl="0" algn="l">
              <a:lnSpc>
                <a:spcPct val="120000"/>
              </a:lnSpc>
              <a:spcBef>
                <a:spcPts val="0"/>
              </a:spcBef>
              <a:spcAft>
                <a:spcPts val="0"/>
              </a:spcAft>
              <a:buNone/>
            </a:pPr>
            <a:r>
              <a:rPr b="1" lang="en-US" sz="6000">
                <a:solidFill>
                  <a:schemeClr val="lt1"/>
                </a:solidFill>
                <a:latin typeface="Arimo"/>
                <a:ea typeface="Arimo"/>
                <a:cs typeface="Arimo"/>
                <a:sym typeface="Arimo"/>
              </a:rPr>
              <a:t>WOOD CUTTING IN FURNITURE INDUSTRY</a:t>
            </a:r>
            <a:endParaRPr b="1" sz="6000">
              <a:solidFill>
                <a:schemeClr val="lt1"/>
              </a:solidFill>
              <a:latin typeface="Arimo"/>
              <a:ea typeface="Arimo"/>
              <a:cs typeface="Arimo"/>
              <a:sym typeface="Arimo"/>
            </a:endParaRPr>
          </a:p>
          <a:p>
            <a:pPr indent="0" lvl="0" marL="0" marR="0" rtl="0" algn="l">
              <a:lnSpc>
                <a:spcPct val="120000"/>
              </a:lnSpc>
              <a:spcBef>
                <a:spcPts val="0"/>
              </a:spcBef>
              <a:spcAft>
                <a:spcPts val="0"/>
              </a:spcAft>
              <a:buNone/>
            </a:pPr>
            <a:r>
              <a:rPr b="1" lang="en-US" sz="5000">
                <a:solidFill>
                  <a:schemeClr val="lt1"/>
                </a:solidFill>
                <a:latin typeface="Arimo"/>
                <a:ea typeface="Arimo"/>
                <a:cs typeface="Arimo"/>
                <a:sym typeface="Arimo"/>
              </a:rPr>
              <a:t>REL301m</a:t>
            </a:r>
            <a:endParaRPr b="1" sz="5000">
              <a:solidFill>
                <a:schemeClr val="lt1"/>
              </a:solidFill>
              <a:latin typeface="Arimo"/>
              <a:ea typeface="Arimo"/>
              <a:cs typeface="Arimo"/>
              <a:sym typeface="Arimo"/>
            </a:endParaRPr>
          </a:p>
          <a:p>
            <a:pPr indent="0" lvl="0" marL="0" marR="0" rtl="0" algn="l">
              <a:lnSpc>
                <a:spcPct val="120000"/>
              </a:lnSpc>
              <a:spcBef>
                <a:spcPts val="0"/>
              </a:spcBef>
              <a:spcAft>
                <a:spcPts val="0"/>
              </a:spcAft>
              <a:buNone/>
            </a:pPr>
            <a:r>
              <a:t/>
            </a:r>
            <a:endParaRPr b="1" sz="5000">
              <a:solidFill>
                <a:schemeClr val="lt1"/>
              </a:solidFill>
              <a:latin typeface="Arimo"/>
              <a:ea typeface="Arimo"/>
              <a:cs typeface="Arimo"/>
              <a:sym typeface="Arimo"/>
            </a:endParaRPr>
          </a:p>
          <a:p>
            <a:pPr indent="0" lvl="0" marL="0" marR="0" rtl="0" algn="l">
              <a:lnSpc>
                <a:spcPct val="120000"/>
              </a:lnSpc>
              <a:spcBef>
                <a:spcPts val="0"/>
              </a:spcBef>
              <a:spcAft>
                <a:spcPts val="0"/>
              </a:spcAft>
              <a:buNone/>
            </a:pPr>
            <a:r>
              <a:rPr b="1" lang="en-US" sz="5000">
                <a:solidFill>
                  <a:schemeClr val="lt1"/>
                </a:solidFill>
                <a:latin typeface="Arimo"/>
                <a:ea typeface="Arimo"/>
                <a:cs typeface="Arimo"/>
                <a:sym typeface="Arimo"/>
              </a:rPr>
              <a:t>Instructor: Nguyen An Khuong</a:t>
            </a:r>
            <a:endParaRPr b="1" sz="5000">
              <a:solidFill>
                <a:schemeClr val="lt1"/>
              </a:solidFill>
              <a:latin typeface="Arimo"/>
              <a:ea typeface="Arimo"/>
              <a:cs typeface="Arimo"/>
              <a:sym typeface="Arimo"/>
            </a:endParaRPr>
          </a:p>
          <a:p>
            <a:pPr indent="0" lvl="0" marL="0" marR="0" rtl="0" algn="l">
              <a:lnSpc>
                <a:spcPct val="120000"/>
              </a:lnSpc>
              <a:spcBef>
                <a:spcPts val="0"/>
              </a:spcBef>
              <a:spcAft>
                <a:spcPts val="0"/>
              </a:spcAft>
              <a:buNone/>
            </a:pPr>
            <a:r>
              <a:t/>
            </a:r>
            <a:endParaRPr b="1" sz="9500">
              <a:solidFill>
                <a:srgbClr val="00FF00"/>
              </a:solidFill>
              <a:latin typeface="Arimo"/>
              <a:ea typeface="Arimo"/>
              <a:cs typeface="Arimo"/>
              <a:sym typeface="Arimo"/>
            </a:endParaRPr>
          </a:p>
        </p:txBody>
      </p:sp>
      <p:grpSp>
        <p:nvGrpSpPr>
          <p:cNvPr id="94" name="Google Shape;94;p1"/>
          <p:cNvGrpSpPr/>
          <p:nvPr/>
        </p:nvGrpSpPr>
        <p:grpSpPr>
          <a:xfrm>
            <a:off x="969078" y="8783103"/>
            <a:ext cx="3273838" cy="742950"/>
            <a:chOff x="0" y="0"/>
            <a:chExt cx="4365117" cy="990600"/>
          </a:xfrm>
        </p:grpSpPr>
        <p:sp>
          <p:nvSpPr>
            <p:cNvPr id="95" name="Google Shape;95;p1"/>
            <p:cNvSpPr/>
            <p:nvPr/>
          </p:nvSpPr>
          <p:spPr>
            <a:xfrm>
              <a:off x="12700" y="12700"/>
              <a:ext cx="4339717" cy="965200"/>
            </a:xfrm>
            <a:custGeom>
              <a:rect b="b" l="l" r="r" t="t"/>
              <a:pathLst>
                <a:path extrusionOk="0" h="965200" w="4339717">
                  <a:moveTo>
                    <a:pt x="0" y="482600"/>
                  </a:moveTo>
                  <a:cubicBezTo>
                    <a:pt x="0" y="216027"/>
                    <a:pt x="220472" y="0"/>
                    <a:pt x="492379" y="0"/>
                  </a:cubicBezTo>
                  <a:lnTo>
                    <a:pt x="3847338" y="0"/>
                  </a:lnTo>
                  <a:cubicBezTo>
                    <a:pt x="4119245" y="0"/>
                    <a:pt x="4339717" y="216027"/>
                    <a:pt x="4339717" y="482600"/>
                  </a:cubicBezTo>
                  <a:cubicBezTo>
                    <a:pt x="4339717" y="749173"/>
                    <a:pt x="4119245" y="965200"/>
                    <a:pt x="3847338" y="965200"/>
                  </a:cubicBezTo>
                  <a:lnTo>
                    <a:pt x="492379" y="965200"/>
                  </a:lnTo>
                  <a:cubicBezTo>
                    <a:pt x="220472" y="965200"/>
                    <a:pt x="0" y="749173"/>
                    <a:pt x="0" y="482600"/>
                  </a:cubicBezTo>
                  <a:close/>
                </a:path>
              </a:pathLst>
            </a:custGeom>
            <a:solidFill>
              <a:srgbClr val="50B848">
                <a:alpha val="19607"/>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
            <p:cNvSpPr/>
            <p:nvPr/>
          </p:nvSpPr>
          <p:spPr>
            <a:xfrm>
              <a:off x="0" y="0"/>
              <a:ext cx="4365117" cy="990600"/>
            </a:xfrm>
            <a:custGeom>
              <a:rect b="b" l="l" r="r" t="t"/>
              <a:pathLst>
                <a:path extrusionOk="0" h="990600" w="4365117">
                  <a:moveTo>
                    <a:pt x="0" y="495300"/>
                  </a:moveTo>
                  <a:cubicBezTo>
                    <a:pt x="0" y="221488"/>
                    <a:pt x="226441" y="0"/>
                    <a:pt x="505079" y="0"/>
                  </a:cubicBezTo>
                  <a:lnTo>
                    <a:pt x="3860038" y="0"/>
                  </a:lnTo>
                  <a:lnTo>
                    <a:pt x="3860038" y="12700"/>
                  </a:lnTo>
                  <a:lnTo>
                    <a:pt x="3860038" y="0"/>
                  </a:lnTo>
                  <a:cubicBezTo>
                    <a:pt x="4138803" y="0"/>
                    <a:pt x="4365117" y="221488"/>
                    <a:pt x="4365117" y="495300"/>
                  </a:cubicBezTo>
                  <a:lnTo>
                    <a:pt x="4352417" y="495300"/>
                  </a:lnTo>
                  <a:lnTo>
                    <a:pt x="4365117" y="495300"/>
                  </a:lnTo>
                  <a:lnTo>
                    <a:pt x="4352417" y="495300"/>
                  </a:lnTo>
                  <a:lnTo>
                    <a:pt x="4365117" y="495300"/>
                  </a:lnTo>
                  <a:cubicBezTo>
                    <a:pt x="4365117" y="769112"/>
                    <a:pt x="4138676" y="990600"/>
                    <a:pt x="3860038" y="990600"/>
                  </a:cubicBezTo>
                  <a:lnTo>
                    <a:pt x="3860038" y="977900"/>
                  </a:lnTo>
                  <a:lnTo>
                    <a:pt x="3860038" y="990600"/>
                  </a:lnTo>
                  <a:lnTo>
                    <a:pt x="505079" y="990600"/>
                  </a:lnTo>
                  <a:lnTo>
                    <a:pt x="505079" y="977900"/>
                  </a:lnTo>
                  <a:lnTo>
                    <a:pt x="505079" y="990600"/>
                  </a:lnTo>
                  <a:cubicBezTo>
                    <a:pt x="226441" y="990600"/>
                    <a:pt x="0" y="769112"/>
                    <a:pt x="0" y="495300"/>
                  </a:cubicBezTo>
                  <a:cubicBezTo>
                    <a:pt x="0" y="492887"/>
                    <a:pt x="635" y="490474"/>
                    <a:pt x="2032" y="488442"/>
                  </a:cubicBezTo>
                  <a:lnTo>
                    <a:pt x="12700" y="495300"/>
                  </a:lnTo>
                  <a:lnTo>
                    <a:pt x="0" y="495300"/>
                  </a:lnTo>
                  <a:moveTo>
                    <a:pt x="25400" y="495300"/>
                  </a:moveTo>
                  <a:cubicBezTo>
                    <a:pt x="25400" y="497713"/>
                    <a:pt x="24765" y="500126"/>
                    <a:pt x="23368" y="502158"/>
                  </a:cubicBezTo>
                  <a:lnTo>
                    <a:pt x="12700" y="495300"/>
                  </a:lnTo>
                  <a:lnTo>
                    <a:pt x="25400" y="495300"/>
                  </a:lnTo>
                  <a:cubicBezTo>
                    <a:pt x="25400" y="754634"/>
                    <a:pt x="239903" y="965200"/>
                    <a:pt x="505079" y="965200"/>
                  </a:cubicBezTo>
                  <a:lnTo>
                    <a:pt x="3860038" y="965200"/>
                  </a:lnTo>
                  <a:cubicBezTo>
                    <a:pt x="4125214" y="965200"/>
                    <a:pt x="4339717" y="754634"/>
                    <a:pt x="4339717" y="495300"/>
                  </a:cubicBezTo>
                  <a:cubicBezTo>
                    <a:pt x="4339717" y="235966"/>
                    <a:pt x="4125214" y="25400"/>
                    <a:pt x="3860038" y="25400"/>
                  </a:cubicBezTo>
                  <a:lnTo>
                    <a:pt x="505079" y="25400"/>
                  </a:lnTo>
                  <a:lnTo>
                    <a:pt x="505079" y="12700"/>
                  </a:lnTo>
                  <a:lnTo>
                    <a:pt x="505079" y="25400"/>
                  </a:lnTo>
                  <a:cubicBezTo>
                    <a:pt x="239903" y="25400"/>
                    <a:pt x="25400" y="235966"/>
                    <a:pt x="25400" y="495300"/>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
          <p:cNvSpPr txBox="1"/>
          <p:nvPr/>
        </p:nvSpPr>
        <p:spPr>
          <a:xfrm>
            <a:off x="1304264" y="8951801"/>
            <a:ext cx="2352000" cy="369300"/>
          </a:xfrm>
          <a:prstGeom prst="rect">
            <a:avLst/>
          </a:prstGeom>
          <a:noFill/>
          <a:ln>
            <a:noFill/>
          </a:ln>
        </p:spPr>
        <p:txBody>
          <a:bodyPr anchorCtr="0" anchor="t" bIns="0" lIns="0" spcFirstLastPara="1" rIns="0" wrap="square" tIns="0">
            <a:spAutoFit/>
          </a:bodyPr>
          <a:lstStyle/>
          <a:p>
            <a:pPr indent="0" lvl="0" marL="0" marR="0" rtl="0" algn="l">
              <a:lnSpc>
                <a:spcPct val="119958"/>
              </a:lnSpc>
              <a:spcBef>
                <a:spcPts val="0"/>
              </a:spcBef>
              <a:spcAft>
                <a:spcPts val="0"/>
              </a:spcAft>
              <a:buNone/>
            </a:pPr>
            <a:r>
              <a:rPr lang="en-US" sz="2400">
                <a:solidFill>
                  <a:srgbClr val="FFFFFF"/>
                </a:solidFill>
                <a:latin typeface="Arimo"/>
                <a:ea typeface="Arimo"/>
                <a:cs typeface="Arimo"/>
                <a:sym typeface="Arimo"/>
              </a:rPr>
              <a:t>24 March 2025</a:t>
            </a:r>
            <a:endParaRPr/>
          </a:p>
        </p:txBody>
      </p:sp>
      <p:sp>
        <p:nvSpPr>
          <p:cNvPr id="98" name="Google Shape;98;p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
          <p:cNvSpPr txBox="1"/>
          <p:nvPr/>
        </p:nvSpPr>
        <p:spPr>
          <a:xfrm>
            <a:off x="12114554" y="6544757"/>
            <a:ext cx="5688300" cy="3232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3000" u="none" cap="none" strike="noStrike">
                <a:solidFill>
                  <a:srgbClr val="FFFFFF"/>
                </a:solidFill>
                <a:latin typeface="Arimo"/>
                <a:ea typeface="Arimo"/>
                <a:cs typeface="Arimo"/>
                <a:sym typeface="Arimo"/>
              </a:rPr>
              <a:t>GROUP </a:t>
            </a:r>
            <a:r>
              <a:rPr lang="en-US" sz="3000">
                <a:solidFill>
                  <a:srgbClr val="FFFFFF"/>
                </a:solidFill>
                <a:latin typeface="Arimo"/>
                <a:ea typeface="Arimo"/>
                <a:cs typeface="Arimo"/>
                <a:sym typeface="Arimo"/>
              </a:rPr>
              <a:t>2</a:t>
            </a:r>
            <a:r>
              <a:rPr b="0" i="0" lang="en-US" sz="3000" u="none" cap="none" strike="noStrike">
                <a:solidFill>
                  <a:srgbClr val="FFFFFF"/>
                </a:solidFill>
                <a:latin typeface="Arimo"/>
                <a:ea typeface="Arimo"/>
                <a:cs typeface="Arimo"/>
                <a:sym typeface="Arimo"/>
              </a:rPr>
              <a:t> :</a:t>
            </a:r>
            <a:endParaRPr/>
          </a:p>
          <a:p>
            <a:pPr indent="-323850" lvl="1" marL="647700" marR="0" rtl="0" algn="l">
              <a:lnSpc>
                <a:spcPct val="120000"/>
              </a:lnSpc>
              <a:spcBef>
                <a:spcPts val="0"/>
              </a:spcBef>
              <a:spcAft>
                <a:spcPts val="0"/>
              </a:spcAft>
              <a:buClr>
                <a:srgbClr val="FFFFFF"/>
              </a:buClr>
              <a:buSzPts val="3000"/>
              <a:buFont typeface="Arial"/>
              <a:buChar char="•"/>
            </a:pPr>
            <a:r>
              <a:rPr lang="en-US" sz="3000">
                <a:solidFill>
                  <a:srgbClr val="FFFFFF"/>
                </a:solidFill>
                <a:latin typeface="Arimo"/>
                <a:ea typeface="Arimo"/>
                <a:cs typeface="Arimo"/>
                <a:sym typeface="Arimo"/>
              </a:rPr>
              <a:t>Nguyen Le Quoc Viet</a:t>
            </a:r>
            <a:endParaRPr/>
          </a:p>
          <a:p>
            <a:pPr indent="-323850" lvl="1" marL="647700" marR="0" rtl="0" algn="l">
              <a:lnSpc>
                <a:spcPct val="120000"/>
              </a:lnSpc>
              <a:spcBef>
                <a:spcPts val="0"/>
              </a:spcBef>
              <a:spcAft>
                <a:spcPts val="0"/>
              </a:spcAft>
              <a:buClr>
                <a:srgbClr val="FFFFFF"/>
              </a:buClr>
              <a:buSzPts val="3000"/>
              <a:buFont typeface="Arial"/>
              <a:buChar char="•"/>
            </a:pPr>
            <a:r>
              <a:rPr lang="en-US" sz="3000">
                <a:solidFill>
                  <a:srgbClr val="FFFFFF"/>
                </a:solidFill>
                <a:latin typeface="Arimo"/>
                <a:ea typeface="Arimo"/>
                <a:cs typeface="Arimo"/>
                <a:sym typeface="Arimo"/>
              </a:rPr>
              <a:t>Le Quoc Viet</a:t>
            </a:r>
            <a:endParaRPr/>
          </a:p>
          <a:p>
            <a:pPr indent="-323850" lvl="1" marL="647700" marR="0" rtl="0" algn="l">
              <a:lnSpc>
                <a:spcPct val="120000"/>
              </a:lnSpc>
              <a:spcBef>
                <a:spcPts val="0"/>
              </a:spcBef>
              <a:spcAft>
                <a:spcPts val="0"/>
              </a:spcAft>
              <a:buClr>
                <a:srgbClr val="FFFFFF"/>
              </a:buClr>
              <a:buSzPts val="3000"/>
              <a:buFont typeface="Arial"/>
              <a:buChar char="•"/>
            </a:pPr>
            <a:r>
              <a:rPr lang="en-US" sz="3000">
                <a:solidFill>
                  <a:srgbClr val="FFFFFF"/>
                </a:solidFill>
                <a:latin typeface="Arimo"/>
                <a:ea typeface="Arimo"/>
                <a:cs typeface="Arimo"/>
                <a:sym typeface="Arimo"/>
              </a:rPr>
              <a:t>Tran Huu Hoang</a:t>
            </a:r>
            <a:endParaRPr sz="3000">
              <a:solidFill>
                <a:srgbClr val="FFFFFF"/>
              </a:solidFill>
              <a:latin typeface="Arimo"/>
              <a:ea typeface="Arimo"/>
              <a:cs typeface="Arimo"/>
              <a:sym typeface="Arimo"/>
            </a:endParaRPr>
          </a:p>
          <a:p>
            <a:pPr indent="-323850" lvl="1" marL="647700" marR="0" rtl="0" algn="l">
              <a:lnSpc>
                <a:spcPct val="120000"/>
              </a:lnSpc>
              <a:spcBef>
                <a:spcPts val="0"/>
              </a:spcBef>
              <a:spcAft>
                <a:spcPts val="0"/>
              </a:spcAft>
              <a:buClr>
                <a:srgbClr val="FFFFFF"/>
              </a:buClr>
              <a:buSzPts val="3000"/>
              <a:buFont typeface="Arimo"/>
              <a:buChar char="•"/>
            </a:pPr>
            <a:r>
              <a:rPr lang="en-US" sz="3000">
                <a:solidFill>
                  <a:srgbClr val="FFFFFF"/>
                </a:solidFill>
                <a:latin typeface="Arimo"/>
                <a:ea typeface="Arimo"/>
                <a:cs typeface="Arimo"/>
                <a:sym typeface="Arimo"/>
              </a:rPr>
              <a:t>Nguyen Ngoc Phuc</a:t>
            </a:r>
            <a:endParaRPr sz="3000">
              <a:solidFill>
                <a:srgbClr val="FFFFFF"/>
              </a:solidFill>
              <a:latin typeface="Arimo"/>
              <a:ea typeface="Arimo"/>
              <a:cs typeface="Arimo"/>
              <a:sym typeface="Arimo"/>
            </a:endParaRPr>
          </a:p>
          <a:p>
            <a:pPr indent="-323850" lvl="1" marL="647700" marR="0" rtl="0" algn="l">
              <a:lnSpc>
                <a:spcPct val="120000"/>
              </a:lnSpc>
              <a:spcBef>
                <a:spcPts val="0"/>
              </a:spcBef>
              <a:spcAft>
                <a:spcPts val="0"/>
              </a:spcAft>
              <a:buClr>
                <a:srgbClr val="FFFFFF"/>
              </a:buClr>
              <a:buSzPts val="3000"/>
              <a:buFont typeface="Arial"/>
              <a:buChar char="•"/>
            </a:pPr>
            <a:r>
              <a:rPr lang="en-US" sz="3000">
                <a:solidFill>
                  <a:srgbClr val="FFFFFF"/>
                </a:solidFill>
                <a:latin typeface="Arimo"/>
                <a:ea typeface="Arimo"/>
                <a:cs typeface="Arimo"/>
                <a:sym typeface="Arimo"/>
              </a:rPr>
              <a:t>Le Van Chuong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38f1c4a897_0_128"/>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254" name="Google Shape;254;g338f1c4a897_0_128"/>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38f1c4a897_0_128"/>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38f1c4a897_0_128"/>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338f1c4a897_0_128"/>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38f1c4a897_0_128"/>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259" name="Google Shape;259;g338f1c4a897_0_128"/>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2.2.1. First Fit Algorithm</a:t>
            </a:r>
            <a:endParaRPr sz="3200">
              <a:solidFill>
                <a:schemeClr val="dk1"/>
              </a:solidFill>
            </a:endParaRPr>
          </a:p>
        </p:txBody>
      </p:sp>
      <p:sp>
        <p:nvSpPr>
          <p:cNvPr id="260" name="Google Shape;260;g338f1c4a897_0_128"/>
          <p:cNvSpPr txBox="1"/>
          <p:nvPr/>
        </p:nvSpPr>
        <p:spPr>
          <a:xfrm>
            <a:off x="1471200" y="2620500"/>
            <a:ext cx="153456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After applying the First Fit approach, the stock sheets are used as follows:</a:t>
            </a:r>
            <a:endParaRPr sz="2500"/>
          </a:p>
        </p:txBody>
      </p:sp>
      <p:pic>
        <p:nvPicPr>
          <p:cNvPr id="261" name="Google Shape;261;g338f1c4a897_0_128" title="Figure_1.png"/>
          <p:cNvPicPr preferRelativeResize="0"/>
          <p:nvPr/>
        </p:nvPicPr>
        <p:blipFill>
          <a:blip r:embed="rId4">
            <a:alphaModFix/>
          </a:blip>
          <a:stretch>
            <a:fillRect/>
          </a:stretch>
        </p:blipFill>
        <p:spPr>
          <a:xfrm>
            <a:off x="1885888" y="3275750"/>
            <a:ext cx="5715000" cy="3810000"/>
          </a:xfrm>
          <a:prstGeom prst="rect">
            <a:avLst/>
          </a:prstGeom>
          <a:noFill/>
          <a:ln>
            <a:noFill/>
          </a:ln>
        </p:spPr>
      </p:pic>
      <p:pic>
        <p:nvPicPr>
          <p:cNvPr id="262" name="Google Shape;262;g338f1c4a897_0_128" title="Figure_2.png"/>
          <p:cNvPicPr preferRelativeResize="0"/>
          <p:nvPr/>
        </p:nvPicPr>
        <p:blipFill>
          <a:blip r:embed="rId5">
            <a:alphaModFix/>
          </a:blip>
          <a:stretch>
            <a:fillRect/>
          </a:stretch>
        </p:blipFill>
        <p:spPr>
          <a:xfrm>
            <a:off x="1885888" y="6871400"/>
            <a:ext cx="5715000" cy="3810000"/>
          </a:xfrm>
          <a:prstGeom prst="rect">
            <a:avLst/>
          </a:prstGeom>
          <a:noFill/>
          <a:ln>
            <a:noFill/>
          </a:ln>
        </p:spPr>
      </p:pic>
      <p:pic>
        <p:nvPicPr>
          <p:cNvPr id="263" name="Google Shape;263;g338f1c4a897_0_128" title="Figure_3.png"/>
          <p:cNvPicPr preferRelativeResize="0"/>
          <p:nvPr/>
        </p:nvPicPr>
        <p:blipFill>
          <a:blip r:embed="rId6">
            <a:alphaModFix/>
          </a:blip>
          <a:stretch>
            <a:fillRect/>
          </a:stretch>
        </p:blipFill>
        <p:spPr>
          <a:xfrm>
            <a:off x="9726800" y="3093133"/>
            <a:ext cx="5911601" cy="3941067"/>
          </a:xfrm>
          <a:prstGeom prst="rect">
            <a:avLst/>
          </a:prstGeom>
          <a:noFill/>
          <a:ln>
            <a:noFill/>
          </a:ln>
        </p:spPr>
      </p:pic>
      <p:pic>
        <p:nvPicPr>
          <p:cNvPr id="264" name="Google Shape;264;g338f1c4a897_0_128" title="Figure_4.png"/>
          <p:cNvPicPr preferRelativeResize="0"/>
          <p:nvPr/>
        </p:nvPicPr>
        <p:blipFill>
          <a:blip r:embed="rId7">
            <a:alphaModFix/>
          </a:blip>
          <a:stretch>
            <a:fillRect/>
          </a:stretch>
        </p:blipFill>
        <p:spPr>
          <a:xfrm>
            <a:off x="9840825" y="6603225"/>
            <a:ext cx="5911600" cy="394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338f1c4a897_0_153"/>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270" name="Google Shape;270;g338f1c4a897_0_153"/>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338f1c4a897_0_153"/>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338f1c4a897_0_153"/>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338f1c4a897_0_153"/>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38f1c4a897_0_153"/>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275" name="Google Shape;275;g338f1c4a897_0_153"/>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2.2.1. First Fit Algorithm</a:t>
            </a:r>
            <a:endParaRPr sz="3200">
              <a:solidFill>
                <a:schemeClr val="dk1"/>
              </a:solidFill>
            </a:endParaRPr>
          </a:p>
        </p:txBody>
      </p:sp>
      <p:sp>
        <p:nvSpPr>
          <p:cNvPr id="276" name="Google Shape;276;g338f1c4a897_0_153"/>
          <p:cNvSpPr txBox="1"/>
          <p:nvPr/>
        </p:nvSpPr>
        <p:spPr>
          <a:xfrm>
            <a:off x="1471200" y="2620500"/>
            <a:ext cx="153456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After applying the First Fit approach, the stock sheets are used as follows:</a:t>
            </a:r>
            <a:endParaRPr sz="2500"/>
          </a:p>
        </p:txBody>
      </p:sp>
      <p:pic>
        <p:nvPicPr>
          <p:cNvPr id="277" name="Google Shape;277;g338f1c4a897_0_153" title="summary.png"/>
          <p:cNvPicPr preferRelativeResize="0"/>
          <p:nvPr/>
        </p:nvPicPr>
        <p:blipFill>
          <a:blip r:embed="rId4">
            <a:alphaModFix/>
          </a:blip>
          <a:stretch>
            <a:fillRect/>
          </a:stretch>
        </p:blipFill>
        <p:spPr>
          <a:xfrm>
            <a:off x="9623900" y="3385650"/>
            <a:ext cx="7524731" cy="6944699"/>
          </a:xfrm>
          <a:prstGeom prst="rect">
            <a:avLst/>
          </a:prstGeom>
          <a:noFill/>
          <a:ln>
            <a:noFill/>
          </a:ln>
        </p:spPr>
      </p:pic>
      <p:sp>
        <p:nvSpPr>
          <p:cNvPr id="278" name="Google Shape;278;g338f1c4a897_0_153"/>
          <p:cNvSpPr txBox="1"/>
          <p:nvPr/>
        </p:nvSpPr>
        <p:spPr>
          <a:xfrm>
            <a:off x="656875" y="5803650"/>
            <a:ext cx="84141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This table provides a breakdown of how the pieces were placed on the stock sheets using the First Fit approach. Each row represents a piece that was successfully placed, detailing the stock sheet it was placed on, the dimensions of the piece, and its position on the stock sheet.</a:t>
            </a:r>
            <a:endParaRPr sz="2500"/>
          </a:p>
        </p:txBody>
      </p:sp>
      <p:sp>
        <p:nvSpPr>
          <p:cNvPr id="279" name="Google Shape;279;g338f1c4a897_0_153"/>
          <p:cNvSpPr txBox="1"/>
          <p:nvPr/>
        </p:nvSpPr>
        <p:spPr>
          <a:xfrm>
            <a:off x="2746375" y="4634425"/>
            <a:ext cx="423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 Summary Table</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338f1c4a897_0_172"/>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285" name="Google Shape;285;g338f1c4a897_0_172"/>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338f1c4a897_0_172"/>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38f1c4a897_0_172"/>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38f1c4a897_0_172"/>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338f1c4a897_0_172"/>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290" name="Google Shape;290;g338f1c4a897_0_172"/>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2.2.1. First Fit Algorithm</a:t>
            </a:r>
            <a:endParaRPr sz="3200">
              <a:solidFill>
                <a:schemeClr val="dk1"/>
              </a:solidFill>
            </a:endParaRPr>
          </a:p>
        </p:txBody>
      </p:sp>
      <p:sp>
        <p:nvSpPr>
          <p:cNvPr id="291" name="Google Shape;291;g338f1c4a897_0_172"/>
          <p:cNvSpPr txBox="1"/>
          <p:nvPr/>
        </p:nvSpPr>
        <p:spPr>
          <a:xfrm>
            <a:off x="1471200" y="2620500"/>
            <a:ext cx="153456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After applying the First Fit approach, the stock sheets are used as follows:</a:t>
            </a:r>
            <a:endParaRPr sz="2500"/>
          </a:p>
        </p:txBody>
      </p:sp>
      <p:sp>
        <p:nvSpPr>
          <p:cNvPr id="292" name="Google Shape;292;g338f1c4a897_0_172"/>
          <p:cNvSpPr/>
          <p:nvPr/>
        </p:nvSpPr>
        <p:spPr>
          <a:xfrm>
            <a:off x="486450" y="5708650"/>
            <a:ext cx="6924900" cy="247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3" name="Google Shape;293;g338f1c4a897_0_172"/>
          <p:cNvSpPr txBox="1"/>
          <p:nvPr/>
        </p:nvSpPr>
        <p:spPr>
          <a:xfrm>
            <a:off x="571025" y="5878500"/>
            <a:ext cx="75258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Total Area = Stock Length × Stock Width</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Used Area = Sum of all placed pieces' areas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Waste Area = Total Area - Used Area</a:t>
            </a:r>
            <a:endParaRPr sz="2500"/>
          </a:p>
        </p:txBody>
      </p:sp>
      <p:pic>
        <p:nvPicPr>
          <p:cNvPr id="294" name="Google Shape;294;g338f1c4a897_0_172" title="waste-summary.png"/>
          <p:cNvPicPr preferRelativeResize="0"/>
          <p:nvPr/>
        </p:nvPicPr>
        <p:blipFill>
          <a:blip r:embed="rId4">
            <a:alphaModFix/>
          </a:blip>
          <a:stretch>
            <a:fillRect/>
          </a:stretch>
        </p:blipFill>
        <p:spPr>
          <a:xfrm>
            <a:off x="8878750" y="4579000"/>
            <a:ext cx="8110450" cy="4720700"/>
          </a:xfrm>
          <a:prstGeom prst="rect">
            <a:avLst/>
          </a:prstGeom>
          <a:noFill/>
          <a:ln>
            <a:noFill/>
          </a:ln>
        </p:spPr>
      </p:pic>
      <p:sp>
        <p:nvSpPr>
          <p:cNvPr id="295" name="Google Shape;295;g338f1c4a897_0_172"/>
          <p:cNvSpPr txBox="1"/>
          <p:nvPr/>
        </p:nvSpPr>
        <p:spPr>
          <a:xfrm>
            <a:off x="6097775" y="3514825"/>
            <a:ext cx="429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 Waste Summary</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338f1c4a897_0_199"/>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301" name="Google Shape;301;g338f1c4a897_0_19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38f1c4a897_0_19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338f1c4a897_0_19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g338f1c4a897_0_19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338f1c4a897_0_199"/>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306" name="Google Shape;306;g338f1c4a897_0_199"/>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2.2.1. First Fit Algorithm</a:t>
            </a:r>
            <a:endParaRPr sz="3200">
              <a:solidFill>
                <a:schemeClr val="dk1"/>
              </a:solidFill>
            </a:endParaRPr>
          </a:p>
        </p:txBody>
      </p:sp>
      <p:sp>
        <p:nvSpPr>
          <p:cNvPr id="307" name="Google Shape;307;g338f1c4a897_0_199"/>
          <p:cNvSpPr txBox="1"/>
          <p:nvPr/>
        </p:nvSpPr>
        <p:spPr>
          <a:xfrm>
            <a:off x="1471200" y="2620500"/>
            <a:ext cx="153456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After applying the First Fit approach, the stock sheets are used as follows:</a:t>
            </a:r>
            <a:endParaRPr sz="2500"/>
          </a:p>
        </p:txBody>
      </p:sp>
      <p:sp>
        <p:nvSpPr>
          <p:cNvPr id="308" name="Google Shape;308;g338f1c4a897_0_199"/>
          <p:cNvSpPr txBox="1"/>
          <p:nvPr/>
        </p:nvSpPr>
        <p:spPr>
          <a:xfrm>
            <a:off x="6078725" y="3460763"/>
            <a:ext cx="433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 Reward System</a:t>
            </a:r>
            <a:endParaRPr sz="3000"/>
          </a:p>
        </p:txBody>
      </p:sp>
      <p:sp>
        <p:nvSpPr>
          <p:cNvPr id="309" name="Google Shape;309;g338f1c4a897_0_199"/>
          <p:cNvSpPr/>
          <p:nvPr/>
        </p:nvSpPr>
        <p:spPr>
          <a:xfrm>
            <a:off x="414925" y="5866025"/>
            <a:ext cx="10215600" cy="26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0" name="Google Shape;310;g338f1c4a897_0_199"/>
          <p:cNvSpPr txBox="1"/>
          <p:nvPr/>
        </p:nvSpPr>
        <p:spPr>
          <a:xfrm>
            <a:off x="571025" y="6120225"/>
            <a:ext cx="98577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To assess the efficiency of the cutting strategy, a reward system is introduced:</a:t>
            </a:r>
            <a:endParaRPr sz="2500"/>
          </a:p>
          <a:p>
            <a:pPr indent="-387350" lvl="1" marL="914400" rtl="0" algn="l">
              <a:spcBef>
                <a:spcPts val="0"/>
              </a:spcBef>
              <a:spcAft>
                <a:spcPts val="0"/>
              </a:spcAft>
              <a:buSzPts val="2500"/>
              <a:buChar char="➢"/>
            </a:pPr>
            <a:r>
              <a:rPr lang="en-US" sz="2500"/>
              <a:t>Penalty of </a:t>
            </a:r>
            <a:r>
              <a:rPr b="1" lang="en-US" sz="2500"/>
              <a:t>-10 points</a:t>
            </a:r>
            <a:r>
              <a:rPr lang="en-US" sz="2500"/>
              <a:t> for each piece that could not be placed.</a:t>
            </a:r>
            <a:endParaRPr sz="2500"/>
          </a:p>
          <a:p>
            <a:pPr indent="-387350" lvl="1" marL="914400" rtl="0" algn="l">
              <a:spcBef>
                <a:spcPts val="0"/>
              </a:spcBef>
              <a:spcAft>
                <a:spcPts val="0"/>
              </a:spcAft>
              <a:buSzPts val="2500"/>
              <a:buChar char="➢"/>
            </a:pPr>
            <a:r>
              <a:rPr lang="en-US" sz="2500"/>
              <a:t>The final reward score helps evaluate the effectiveness of the approach.</a:t>
            </a:r>
            <a:endParaRPr sz="2500"/>
          </a:p>
        </p:txBody>
      </p:sp>
      <p:pic>
        <p:nvPicPr>
          <p:cNvPr id="311" name="Google Shape;311;g338f1c4a897_0_199" title="reward.png"/>
          <p:cNvPicPr preferRelativeResize="0"/>
          <p:nvPr/>
        </p:nvPicPr>
        <p:blipFill>
          <a:blip r:embed="rId4">
            <a:alphaModFix/>
          </a:blip>
          <a:stretch>
            <a:fillRect/>
          </a:stretch>
        </p:blipFill>
        <p:spPr>
          <a:xfrm>
            <a:off x="11555350" y="4148000"/>
            <a:ext cx="5496805" cy="6053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338f1c4a897_0_228"/>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317" name="Google Shape;317;g338f1c4a897_0_228"/>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338f1c4a897_0_228"/>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338f1c4a897_0_228"/>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38f1c4a897_0_228"/>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338f1c4a897_0_228"/>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322" name="Google Shape;322;g338f1c4a897_0_228"/>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2.2.2. Best Fit Algorithm</a:t>
            </a:r>
            <a:endParaRPr sz="3200">
              <a:solidFill>
                <a:schemeClr val="dk1"/>
              </a:solidFill>
            </a:endParaRPr>
          </a:p>
        </p:txBody>
      </p:sp>
      <p:sp>
        <p:nvSpPr>
          <p:cNvPr id="323" name="Google Shape;323;g338f1c4a897_0_228"/>
          <p:cNvSpPr txBox="1"/>
          <p:nvPr/>
        </p:nvSpPr>
        <p:spPr>
          <a:xfrm>
            <a:off x="1471200" y="2620500"/>
            <a:ext cx="153456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After applying the Best Fit approach, the stock sheets are used as follows:</a:t>
            </a:r>
            <a:endParaRPr sz="2500"/>
          </a:p>
        </p:txBody>
      </p:sp>
      <p:pic>
        <p:nvPicPr>
          <p:cNvPr id="324" name="Google Shape;324;g338f1c4a897_0_228" title="Figure_1.png"/>
          <p:cNvPicPr preferRelativeResize="0"/>
          <p:nvPr/>
        </p:nvPicPr>
        <p:blipFill>
          <a:blip r:embed="rId4">
            <a:alphaModFix/>
          </a:blip>
          <a:stretch>
            <a:fillRect/>
          </a:stretch>
        </p:blipFill>
        <p:spPr>
          <a:xfrm>
            <a:off x="1471200" y="3127700"/>
            <a:ext cx="5715000" cy="3810000"/>
          </a:xfrm>
          <a:prstGeom prst="rect">
            <a:avLst/>
          </a:prstGeom>
          <a:noFill/>
          <a:ln>
            <a:noFill/>
          </a:ln>
        </p:spPr>
      </p:pic>
      <p:pic>
        <p:nvPicPr>
          <p:cNvPr id="325" name="Google Shape;325;g338f1c4a897_0_228" title="Figure_2.png"/>
          <p:cNvPicPr preferRelativeResize="0"/>
          <p:nvPr/>
        </p:nvPicPr>
        <p:blipFill>
          <a:blip r:embed="rId5">
            <a:alphaModFix/>
          </a:blip>
          <a:stretch>
            <a:fillRect/>
          </a:stretch>
        </p:blipFill>
        <p:spPr>
          <a:xfrm>
            <a:off x="1471200" y="6620250"/>
            <a:ext cx="5958300" cy="3972200"/>
          </a:xfrm>
          <a:prstGeom prst="rect">
            <a:avLst/>
          </a:prstGeom>
          <a:noFill/>
          <a:ln>
            <a:noFill/>
          </a:ln>
        </p:spPr>
      </p:pic>
      <p:pic>
        <p:nvPicPr>
          <p:cNvPr id="326" name="Google Shape;326;g338f1c4a897_0_228" title="Figure_3.png"/>
          <p:cNvPicPr preferRelativeResize="0"/>
          <p:nvPr/>
        </p:nvPicPr>
        <p:blipFill>
          <a:blip r:embed="rId6">
            <a:alphaModFix/>
          </a:blip>
          <a:stretch>
            <a:fillRect/>
          </a:stretch>
        </p:blipFill>
        <p:spPr>
          <a:xfrm>
            <a:off x="9741775" y="3157400"/>
            <a:ext cx="5958300" cy="3972200"/>
          </a:xfrm>
          <a:prstGeom prst="rect">
            <a:avLst/>
          </a:prstGeom>
          <a:noFill/>
          <a:ln>
            <a:noFill/>
          </a:ln>
        </p:spPr>
      </p:pic>
      <p:pic>
        <p:nvPicPr>
          <p:cNvPr id="327" name="Google Shape;327;g338f1c4a897_0_228" title="Figure_4.png"/>
          <p:cNvPicPr preferRelativeResize="0"/>
          <p:nvPr/>
        </p:nvPicPr>
        <p:blipFill>
          <a:blip r:embed="rId7">
            <a:alphaModFix/>
          </a:blip>
          <a:stretch>
            <a:fillRect/>
          </a:stretch>
        </p:blipFill>
        <p:spPr>
          <a:xfrm>
            <a:off x="9856225" y="6620250"/>
            <a:ext cx="5958300" cy="397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338f1c4a897_0_247"/>
          <p:cNvSpPr/>
          <p:nvPr/>
        </p:nvSpPr>
        <p:spPr>
          <a:xfrm>
            <a:off x="600900" y="5680025"/>
            <a:ext cx="8414100" cy="241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3" name="Google Shape;333;g338f1c4a897_0_247"/>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334" name="Google Shape;334;g338f1c4a897_0_247"/>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38f1c4a897_0_247"/>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338f1c4a897_0_247"/>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338f1c4a897_0_247"/>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38f1c4a897_0_247"/>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339" name="Google Shape;339;g338f1c4a897_0_247"/>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2.2.2. Best Fit Algorithm</a:t>
            </a:r>
            <a:endParaRPr sz="3200">
              <a:solidFill>
                <a:schemeClr val="dk1"/>
              </a:solidFill>
            </a:endParaRPr>
          </a:p>
        </p:txBody>
      </p:sp>
      <p:sp>
        <p:nvSpPr>
          <p:cNvPr id="340" name="Google Shape;340;g338f1c4a897_0_247"/>
          <p:cNvSpPr txBox="1"/>
          <p:nvPr/>
        </p:nvSpPr>
        <p:spPr>
          <a:xfrm>
            <a:off x="1471200" y="2620500"/>
            <a:ext cx="153456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After applying the Best Fit approach, the stock sheets are used as follows:</a:t>
            </a:r>
            <a:endParaRPr sz="2500"/>
          </a:p>
        </p:txBody>
      </p:sp>
      <p:sp>
        <p:nvSpPr>
          <p:cNvPr id="341" name="Google Shape;341;g338f1c4a897_0_247"/>
          <p:cNvSpPr txBox="1"/>
          <p:nvPr/>
        </p:nvSpPr>
        <p:spPr>
          <a:xfrm>
            <a:off x="656875" y="5803650"/>
            <a:ext cx="84141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This table provides a breakdown of how the pieces were placed on the stock sheets using the Best Fit approach. Each row represents a piece that was successfully placed, detailing the stock sheet it was placed on, the dimensions of the piece, and its position on the stock sheet.</a:t>
            </a:r>
            <a:endParaRPr sz="2500"/>
          </a:p>
        </p:txBody>
      </p:sp>
      <p:sp>
        <p:nvSpPr>
          <p:cNvPr id="342" name="Google Shape;342;g338f1c4a897_0_247"/>
          <p:cNvSpPr txBox="1"/>
          <p:nvPr/>
        </p:nvSpPr>
        <p:spPr>
          <a:xfrm>
            <a:off x="2746375" y="4634425"/>
            <a:ext cx="423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 Summary Table</a:t>
            </a:r>
            <a:endParaRPr sz="3000"/>
          </a:p>
        </p:txBody>
      </p:sp>
      <p:pic>
        <p:nvPicPr>
          <p:cNvPr id="343" name="Google Shape;343;g338f1c4a897_0_247" title="summary.png"/>
          <p:cNvPicPr preferRelativeResize="0"/>
          <p:nvPr/>
        </p:nvPicPr>
        <p:blipFill>
          <a:blip r:embed="rId4">
            <a:alphaModFix/>
          </a:blip>
          <a:stretch>
            <a:fillRect/>
          </a:stretch>
        </p:blipFill>
        <p:spPr>
          <a:xfrm>
            <a:off x="9223275" y="3657500"/>
            <a:ext cx="8864500" cy="5627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g338f1c4a897_0_264"/>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349" name="Google Shape;349;g338f1c4a897_0_26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38f1c4a897_0_26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338f1c4a897_0_26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338f1c4a897_0_26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338f1c4a897_0_264"/>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354" name="Google Shape;354;g338f1c4a897_0_264"/>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2.2.2. Best Fit Algorithm</a:t>
            </a:r>
            <a:endParaRPr sz="3200">
              <a:solidFill>
                <a:schemeClr val="dk1"/>
              </a:solidFill>
            </a:endParaRPr>
          </a:p>
        </p:txBody>
      </p:sp>
      <p:sp>
        <p:nvSpPr>
          <p:cNvPr id="355" name="Google Shape;355;g338f1c4a897_0_264"/>
          <p:cNvSpPr txBox="1"/>
          <p:nvPr/>
        </p:nvSpPr>
        <p:spPr>
          <a:xfrm>
            <a:off x="1471200" y="2620500"/>
            <a:ext cx="153456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After applying the Best Fit approach, the stock sheets are used as follows:</a:t>
            </a:r>
            <a:endParaRPr sz="2500"/>
          </a:p>
        </p:txBody>
      </p:sp>
      <p:sp>
        <p:nvSpPr>
          <p:cNvPr id="356" name="Google Shape;356;g338f1c4a897_0_264"/>
          <p:cNvSpPr/>
          <p:nvPr/>
        </p:nvSpPr>
        <p:spPr>
          <a:xfrm>
            <a:off x="486450" y="5708650"/>
            <a:ext cx="6924900" cy="247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7" name="Google Shape;357;g338f1c4a897_0_264"/>
          <p:cNvSpPr txBox="1"/>
          <p:nvPr/>
        </p:nvSpPr>
        <p:spPr>
          <a:xfrm>
            <a:off x="571025" y="5878500"/>
            <a:ext cx="75258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Total Area = Stock Length × Stock Width</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Used Area = Sum of all placed pieces' areas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Waste Area = Total Area - Used Area</a:t>
            </a:r>
            <a:endParaRPr sz="2500"/>
          </a:p>
        </p:txBody>
      </p:sp>
      <p:sp>
        <p:nvSpPr>
          <p:cNvPr id="358" name="Google Shape;358;g338f1c4a897_0_264"/>
          <p:cNvSpPr txBox="1"/>
          <p:nvPr/>
        </p:nvSpPr>
        <p:spPr>
          <a:xfrm>
            <a:off x="6097775" y="3514825"/>
            <a:ext cx="429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 Waste Summary</a:t>
            </a:r>
            <a:endParaRPr sz="3000"/>
          </a:p>
        </p:txBody>
      </p:sp>
      <p:pic>
        <p:nvPicPr>
          <p:cNvPr id="359" name="Google Shape;359;g338f1c4a897_0_264" title="waste-summary.png"/>
          <p:cNvPicPr preferRelativeResize="0"/>
          <p:nvPr/>
        </p:nvPicPr>
        <p:blipFill>
          <a:blip r:embed="rId4">
            <a:alphaModFix/>
          </a:blip>
          <a:stretch>
            <a:fillRect/>
          </a:stretch>
        </p:blipFill>
        <p:spPr>
          <a:xfrm>
            <a:off x="8769000" y="4531963"/>
            <a:ext cx="8047800" cy="4828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338f1c4a897_0_280"/>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365" name="Google Shape;365;g338f1c4a897_0_28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338f1c4a897_0_28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338f1c4a897_0_28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338f1c4a897_0_28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338f1c4a897_0_280"/>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370" name="Google Shape;370;g338f1c4a897_0_280"/>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2.2.2. Best Fit Algorithm</a:t>
            </a:r>
            <a:endParaRPr sz="3200">
              <a:solidFill>
                <a:schemeClr val="dk1"/>
              </a:solidFill>
            </a:endParaRPr>
          </a:p>
        </p:txBody>
      </p:sp>
      <p:sp>
        <p:nvSpPr>
          <p:cNvPr id="371" name="Google Shape;371;g338f1c4a897_0_280"/>
          <p:cNvSpPr txBox="1"/>
          <p:nvPr/>
        </p:nvSpPr>
        <p:spPr>
          <a:xfrm>
            <a:off x="1471200" y="2620500"/>
            <a:ext cx="153456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After applying the Best Fit approach, the stock sheets are used as follows:</a:t>
            </a:r>
            <a:endParaRPr sz="2500"/>
          </a:p>
        </p:txBody>
      </p:sp>
      <p:sp>
        <p:nvSpPr>
          <p:cNvPr id="372" name="Google Shape;372;g338f1c4a897_0_280"/>
          <p:cNvSpPr txBox="1"/>
          <p:nvPr/>
        </p:nvSpPr>
        <p:spPr>
          <a:xfrm>
            <a:off x="6078725" y="3648375"/>
            <a:ext cx="4330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 Reward System</a:t>
            </a:r>
            <a:endParaRPr sz="3000"/>
          </a:p>
        </p:txBody>
      </p:sp>
      <p:sp>
        <p:nvSpPr>
          <p:cNvPr id="373" name="Google Shape;373;g338f1c4a897_0_280"/>
          <p:cNvSpPr/>
          <p:nvPr/>
        </p:nvSpPr>
        <p:spPr>
          <a:xfrm>
            <a:off x="414925" y="5866025"/>
            <a:ext cx="10215600" cy="26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4" name="Google Shape;374;g338f1c4a897_0_280"/>
          <p:cNvSpPr txBox="1"/>
          <p:nvPr/>
        </p:nvSpPr>
        <p:spPr>
          <a:xfrm>
            <a:off x="571025" y="6120225"/>
            <a:ext cx="9857700" cy="21087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To assess the efficiency of the cutting strategy, a reward system is introduced:</a:t>
            </a:r>
            <a:endParaRPr sz="2500"/>
          </a:p>
          <a:p>
            <a:pPr indent="-387350" lvl="1" marL="914400" rtl="0" algn="l">
              <a:spcBef>
                <a:spcPts val="0"/>
              </a:spcBef>
              <a:spcAft>
                <a:spcPts val="0"/>
              </a:spcAft>
              <a:buSzPts val="2500"/>
              <a:buChar char="➢"/>
            </a:pPr>
            <a:r>
              <a:rPr lang="en-US" sz="2500"/>
              <a:t>Penalty of </a:t>
            </a:r>
            <a:r>
              <a:rPr b="1" lang="en-US" sz="2500"/>
              <a:t>-10 points</a:t>
            </a:r>
            <a:r>
              <a:rPr lang="en-US" sz="2500"/>
              <a:t> for each piece that could not be placed.</a:t>
            </a:r>
            <a:endParaRPr sz="2500"/>
          </a:p>
          <a:p>
            <a:pPr indent="-387350" lvl="1" marL="914400" rtl="0" algn="l">
              <a:spcBef>
                <a:spcPts val="0"/>
              </a:spcBef>
              <a:spcAft>
                <a:spcPts val="0"/>
              </a:spcAft>
              <a:buSzPts val="2500"/>
              <a:buChar char="➢"/>
            </a:pPr>
            <a:r>
              <a:rPr lang="en-US" sz="2500"/>
              <a:t>The final reward score helps evaluate the effectiveness of the approach.</a:t>
            </a:r>
            <a:endParaRPr sz="2500"/>
          </a:p>
        </p:txBody>
      </p:sp>
      <p:pic>
        <p:nvPicPr>
          <p:cNvPr id="375" name="Google Shape;375;g338f1c4a897_0_280" title="reward.png"/>
          <p:cNvPicPr preferRelativeResize="0"/>
          <p:nvPr/>
        </p:nvPicPr>
        <p:blipFill>
          <a:blip r:embed="rId4">
            <a:alphaModFix/>
          </a:blip>
          <a:stretch>
            <a:fillRect/>
          </a:stretch>
        </p:blipFill>
        <p:spPr>
          <a:xfrm>
            <a:off x="11936075" y="3648375"/>
            <a:ext cx="4149144" cy="6638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38f1c4a897_0_296"/>
          <p:cNvSpPr/>
          <p:nvPr/>
        </p:nvSpPr>
        <p:spPr>
          <a:xfrm>
            <a:off x="1716875" y="8012125"/>
            <a:ext cx="11760600" cy="160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1" name="Google Shape;381;g338f1c4a897_0_296"/>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382" name="Google Shape;382;g338f1c4a897_0_296"/>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338f1c4a897_0_296"/>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338f1c4a897_0_296"/>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338f1c4a897_0_296"/>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338f1c4a897_0_296"/>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387" name="Google Shape;387;g338f1c4a897_0_296"/>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2.2.3. </a:t>
            </a:r>
            <a:r>
              <a:rPr lang="en-US" sz="3200">
                <a:solidFill>
                  <a:schemeClr val="dk1"/>
                </a:solidFill>
              </a:rPr>
              <a:t>Comparison of First Fit vs Best Fit</a:t>
            </a:r>
            <a:endParaRPr sz="3200">
              <a:solidFill>
                <a:schemeClr val="dk1"/>
              </a:solidFill>
            </a:endParaRPr>
          </a:p>
        </p:txBody>
      </p:sp>
      <p:pic>
        <p:nvPicPr>
          <p:cNvPr id="388" name="Google Shape;388;g338f1c4a897_0_296" title="conpare.png"/>
          <p:cNvPicPr preferRelativeResize="0"/>
          <p:nvPr/>
        </p:nvPicPr>
        <p:blipFill>
          <a:blip r:embed="rId4">
            <a:alphaModFix/>
          </a:blip>
          <a:stretch>
            <a:fillRect/>
          </a:stretch>
        </p:blipFill>
        <p:spPr>
          <a:xfrm>
            <a:off x="8903600" y="2289663"/>
            <a:ext cx="7990750" cy="5707675"/>
          </a:xfrm>
          <a:prstGeom prst="rect">
            <a:avLst/>
          </a:prstGeom>
          <a:noFill/>
          <a:ln>
            <a:noFill/>
          </a:ln>
        </p:spPr>
      </p:pic>
      <p:pic>
        <p:nvPicPr>
          <p:cNvPr id="389" name="Google Shape;389;g338f1c4a897_0_296"/>
          <p:cNvPicPr preferRelativeResize="0"/>
          <p:nvPr/>
        </p:nvPicPr>
        <p:blipFill>
          <a:blip r:embed="rId5">
            <a:alphaModFix/>
          </a:blip>
          <a:stretch>
            <a:fillRect/>
          </a:stretch>
        </p:blipFill>
        <p:spPr>
          <a:xfrm>
            <a:off x="2087513" y="2980650"/>
            <a:ext cx="6086125" cy="3699775"/>
          </a:xfrm>
          <a:prstGeom prst="rect">
            <a:avLst/>
          </a:prstGeom>
          <a:noFill/>
          <a:ln>
            <a:noFill/>
          </a:ln>
        </p:spPr>
      </p:pic>
      <p:sp>
        <p:nvSpPr>
          <p:cNvPr id="390" name="Google Shape;390;g338f1c4a897_0_296"/>
          <p:cNvSpPr txBox="1"/>
          <p:nvPr/>
        </p:nvSpPr>
        <p:spPr>
          <a:xfrm>
            <a:off x="2096850" y="7053550"/>
            <a:ext cx="495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 Observations</a:t>
            </a:r>
            <a:endParaRPr sz="3000"/>
          </a:p>
        </p:txBody>
      </p:sp>
      <p:sp>
        <p:nvSpPr>
          <p:cNvPr id="391" name="Google Shape;391;g338f1c4a897_0_296"/>
          <p:cNvSpPr txBox="1"/>
          <p:nvPr/>
        </p:nvSpPr>
        <p:spPr>
          <a:xfrm>
            <a:off x="1729375" y="7770675"/>
            <a:ext cx="13007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p>
          <a:p>
            <a:pPr indent="-387350" lvl="0" marL="457200" rtl="0" algn="l">
              <a:spcBef>
                <a:spcPts val="0"/>
              </a:spcBef>
              <a:spcAft>
                <a:spcPts val="0"/>
              </a:spcAft>
              <a:buSzPts val="2500"/>
              <a:buChar char="●"/>
            </a:pPr>
            <a:r>
              <a:rPr lang="en-US" sz="2500"/>
              <a:t>If the goal is to minimize material waste, Best Fit performs better.</a:t>
            </a:r>
            <a:endParaRPr sz="2500"/>
          </a:p>
          <a:p>
            <a:pPr indent="-387350" lvl="0" marL="457200" rtl="0" algn="l">
              <a:spcBef>
                <a:spcPts val="0"/>
              </a:spcBef>
              <a:spcAft>
                <a:spcPts val="0"/>
              </a:spcAft>
              <a:buSzPts val="2500"/>
              <a:buChar char="●"/>
            </a:pPr>
            <a:r>
              <a:rPr lang="en-US" sz="2500"/>
              <a:t>If balancing efficiency and penalty is important, First Fit is a better option.</a:t>
            </a:r>
            <a:endParaRPr sz="2500"/>
          </a:p>
          <a:p>
            <a:pPr indent="457200" lvl="0" marL="0" rtl="0" algn="l">
              <a:spcBef>
                <a:spcPts val="0"/>
              </a:spcBef>
              <a:spcAft>
                <a:spcPts val="0"/>
              </a:spcAft>
              <a:buNone/>
            </a:pPr>
            <a:r>
              <a:rPr lang="en-US" sz="2500"/>
              <a:t>→ 	Implementing Reinforcement Learning to find an optimized cutting strategy.</a:t>
            </a:r>
            <a:endParaRPr sz="2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338f1c4a897_0_329"/>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397" name="Google Shape;397;g338f1c4a897_0_32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338f1c4a897_0_32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338f1c4a897_0_32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338f1c4a897_0_32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338f1c4a897_0_329"/>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402" name="Google Shape;402;g338f1c4a897_0_329"/>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2.2.4. Greedy Algorithm</a:t>
            </a:r>
            <a:endParaRPr sz="3200">
              <a:solidFill>
                <a:schemeClr val="dk1"/>
              </a:solidFill>
            </a:endParaRPr>
          </a:p>
        </p:txBody>
      </p:sp>
      <p:sp>
        <p:nvSpPr>
          <p:cNvPr id="403" name="Google Shape;403;g338f1c4a897_0_329"/>
          <p:cNvSpPr/>
          <p:nvPr/>
        </p:nvSpPr>
        <p:spPr>
          <a:xfrm>
            <a:off x="950750" y="3217900"/>
            <a:ext cx="6765300" cy="292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4" name="Google Shape;404;g338f1c4a897_0_329"/>
          <p:cNvSpPr txBox="1"/>
          <p:nvPr/>
        </p:nvSpPr>
        <p:spPr>
          <a:xfrm>
            <a:off x="1069320" y="3352225"/>
            <a:ext cx="65283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 Place the product in the first stock with enough free space.</a:t>
            </a:r>
            <a:endParaRPr sz="2500"/>
          </a:p>
          <a:p>
            <a:pPr indent="-387350" lvl="0" marL="457200" rtl="0" algn="l">
              <a:spcBef>
                <a:spcPts val="0"/>
              </a:spcBef>
              <a:spcAft>
                <a:spcPts val="0"/>
              </a:spcAft>
              <a:buSzPts val="2500"/>
              <a:buChar char="❖"/>
            </a:pPr>
            <a:r>
              <a:rPr lang="en-US" sz="2500"/>
              <a:t>- If there is no suitable stock, create a new stock.</a:t>
            </a:r>
            <a:endParaRPr sz="2500"/>
          </a:p>
          <a:p>
            <a:pPr indent="-387350" lvl="0" marL="457200" rtl="0" algn="l">
              <a:spcBef>
                <a:spcPts val="0"/>
              </a:spcBef>
              <a:spcAft>
                <a:spcPts val="0"/>
              </a:spcAft>
              <a:buSzPts val="2500"/>
              <a:buChar char="❖"/>
            </a:pPr>
            <a:r>
              <a:rPr lang="en-US" sz="2500"/>
              <a:t>- Prioritize placing large products first to optimize space.</a:t>
            </a:r>
            <a:endParaRPr sz="2500"/>
          </a:p>
        </p:txBody>
      </p:sp>
      <p:pic>
        <p:nvPicPr>
          <p:cNvPr id="405" name="Google Shape;405;g338f1c4a897_0_329"/>
          <p:cNvPicPr preferRelativeResize="0"/>
          <p:nvPr/>
        </p:nvPicPr>
        <p:blipFill>
          <a:blip r:embed="rId4">
            <a:alphaModFix/>
          </a:blip>
          <a:stretch>
            <a:fillRect/>
          </a:stretch>
        </p:blipFill>
        <p:spPr>
          <a:xfrm>
            <a:off x="8248675" y="3143300"/>
            <a:ext cx="9464775" cy="5873750"/>
          </a:xfrm>
          <a:prstGeom prst="rect">
            <a:avLst/>
          </a:prstGeom>
          <a:noFill/>
          <a:ln>
            <a:noFill/>
          </a:ln>
        </p:spPr>
      </p:pic>
      <p:sp>
        <p:nvSpPr>
          <p:cNvPr id="406" name="Google Shape;406;g338f1c4a897_0_329"/>
          <p:cNvSpPr txBox="1"/>
          <p:nvPr/>
        </p:nvSpPr>
        <p:spPr>
          <a:xfrm>
            <a:off x="10986413" y="2193588"/>
            <a:ext cx="423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 Summary Table</a:t>
            </a:r>
            <a:endParaRPr sz="3000"/>
          </a:p>
        </p:txBody>
      </p:sp>
      <p:pic>
        <p:nvPicPr>
          <p:cNvPr id="407" name="Google Shape;407;g338f1c4a897_0_329" title="greedy_animation_1.gif"/>
          <p:cNvPicPr preferRelativeResize="0"/>
          <p:nvPr/>
        </p:nvPicPr>
        <p:blipFill>
          <a:blip r:embed="rId5">
            <a:alphaModFix/>
          </a:blip>
          <a:stretch>
            <a:fillRect/>
          </a:stretch>
        </p:blipFill>
        <p:spPr>
          <a:xfrm>
            <a:off x="2307313" y="6440225"/>
            <a:ext cx="4052151" cy="2701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p:nvPr/>
        </p:nvSpPr>
        <p:spPr>
          <a:xfrm>
            <a:off x="7782318" y="-2461"/>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2061" l="-1613" r="0" t="-2010"/>
            </a:stretch>
          </a:blipFill>
          <a:ln>
            <a:noFill/>
          </a:ln>
        </p:spPr>
      </p:sp>
      <p:sp>
        <p:nvSpPr>
          <p:cNvPr id="110" name="Google Shape;110;p2"/>
          <p:cNvSpPr/>
          <p:nvPr/>
        </p:nvSpPr>
        <p:spPr>
          <a:xfrm>
            <a:off x="7130004" y="7008345"/>
            <a:ext cx="1160526" cy="1160526"/>
          </a:xfrm>
          <a:custGeom>
            <a:rect b="b" l="l" r="r" t="t"/>
            <a:pathLst>
              <a:path extrusionOk="0" h="1547368" w="1547368">
                <a:moveTo>
                  <a:pt x="1547368" y="773684"/>
                </a:moveTo>
                <a:cubicBezTo>
                  <a:pt x="1547368" y="346456"/>
                  <a:pt x="1201039" y="0"/>
                  <a:pt x="773684" y="0"/>
                </a:cubicBezTo>
                <a:cubicBezTo>
                  <a:pt x="346329" y="0"/>
                  <a:pt x="0" y="346456"/>
                  <a:pt x="0" y="773684"/>
                </a:cubicBezTo>
                <a:cubicBezTo>
                  <a:pt x="0" y="1200912"/>
                  <a:pt x="346456" y="1547368"/>
                  <a:pt x="773684" y="1547368"/>
                </a:cubicBezTo>
                <a:cubicBezTo>
                  <a:pt x="1200912" y="1547368"/>
                  <a:pt x="1547368" y="1200912"/>
                  <a:pt x="1547368" y="77368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txBox="1"/>
          <p:nvPr/>
        </p:nvSpPr>
        <p:spPr>
          <a:xfrm>
            <a:off x="387345" y="4669551"/>
            <a:ext cx="6021084" cy="9429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6000" u="none" cap="none" strike="noStrike">
                <a:solidFill>
                  <a:srgbClr val="19226D"/>
                </a:solidFill>
                <a:latin typeface="Arimo"/>
                <a:ea typeface="Arimo"/>
                <a:cs typeface="Arimo"/>
                <a:sym typeface="Arimo"/>
              </a:rPr>
              <a:t>CONTENT</a:t>
            </a:r>
            <a:endParaRPr/>
          </a:p>
        </p:txBody>
      </p:sp>
      <p:sp>
        <p:nvSpPr>
          <p:cNvPr id="112" name="Google Shape;112;p2"/>
          <p:cNvSpPr/>
          <p:nvPr/>
        </p:nvSpPr>
        <p:spPr>
          <a:xfrm>
            <a:off x="7130006" y="3749566"/>
            <a:ext cx="1160526" cy="1160526"/>
          </a:xfrm>
          <a:custGeom>
            <a:rect b="b" l="l" r="r" t="t"/>
            <a:pathLst>
              <a:path extrusionOk="0" h="1547368" w="1547368">
                <a:moveTo>
                  <a:pt x="1547368" y="773684"/>
                </a:moveTo>
                <a:cubicBezTo>
                  <a:pt x="1547368" y="346456"/>
                  <a:pt x="1201039" y="0"/>
                  <a:pt x="773684" y="0"/>
                </a:cubicBezTo>
                <a:cubicBezTo>
                  <a:pt x="346329" y="0"/>
                  <a:pt x="0" y="346456"/>
                  <a:pt x="0" y="773684"/>
                </a:cubicBezTo>
                <a:cubicBezTo>
                  <a:pt x="0" y="1200912"/>
                  <a:pt x="346456" y="1547368"/>
                  <a:pt x="773684" y="1547368"/>
                </a:cubicBezTo>
                <a:cubicBezTo>
                  <a:pt x="1200912" y="1547368"/>
                  <a:pt x="1547368" y="1200912"/>
                  <a:pt x="1547368" y="77368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7212904" y="3832033"/>
            <a:ext cx="994792" cy="994791"/>
          </a:xfrm>
          <a:custGeom>
            <a:rect b="b" l="l" r="r" t="t"/>
            <a:pathLst>
              <a:path extrusionOk="0" h="1326388" w="1326388">
                <a:moveTo>
                  <a:pt x="1326388" y="663194"/>
                </a:moveTo>
                <a:cubicBezTo>
                  <a:pt x="1326388" y="296926"/>
                  <a:pt x="1029462" y="0"/>
                  <a:pt x="663194" y="0"/>
                </a:cubicBezTo>
                <a:cubicBezTo>
                  <a:pt x="296926" y="0"/>
                  <a:pt x="0" y="296926"/>
                  <a:pt x="0" y="663194"/>
                </a:cubicBezTo>
                <a:cubicBezTo>
                  <a:pt x="0" y="1029462"/>
                  <a:pt x="296926" y="1326388"/>
                  <a:pt x="663194" y="1326388"/>
                </a:cubicBezTo>
                <a:cubicBezTo>
                  <a:pt x="1029462" y="1326388"/>
                  <a:pt x="1326388" y="1029462"/>
                  <a:pt x="1326388" y="663194"/>
                </a:cubicBezTo>
                <a:close/>
              </a:path>
            </a:pathLst>
          </a:custGeom>
          <a:solidFill>
            <a:srgbClr val="1F3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txBox="1"/>
          <p:nvPr/>
        </p:nvSpPr>
        <p:spPr>
          <a:xfrm>
            <a:off x="7638264" y="3995190"/>
            <a:ext cx="144053" cy="71244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4200" u="none" cap="none" strike="noStrike">
                <a:solidFill>
                  <a:srgbClr val="FFFFFF"/>
                </a:solidFill>
                <a:latin typeface="Arimo"/>
                <a:ea typeface="Arimo"/>
                <a:cs typeface="Arimo"/>
                <a:sym typeface="Arimo"/>
              </a:rPr>
              <a:t>2</a:t>
            </a:r>
            <a:endParaRPr/>
          </a:p>
        </p:txBody>
      </p:sp>
      <p:sp>
        <p:nvSpPr>
          <p:cNvPr id="115" name="Google Shape;115;p2"/>
          <p:cNvSpPr/>
          <p:nvPr/>
        </p:nvSpPr>
        <p:spPr>
          <a:xfrm>
            <a:off x="7130006" y="2118084"/>
            <a:ext cx="1160526" cy="1160526"/>
          </a:xfrm>
          <a:custGeom>
            <a:rect b="b" l="l" r="r" t="t"/>
            <a:pathLst>
              <a:path extrusionOk="0" h="1547368" w="1547368">
                <a:moveTo>
                  <a:pt x="1547368" y="773684"/>
                </a:moveTo>
                <a:cubicBezTo>
                  <a:pt x="1547368" y="346456"/>
                  <a:pt x="1201039" y="0"/>
                  <a:pt x="773684" y="0"/>
                </a:cubicBezTo>
                <a:cubicBezTo>
                  <a:pt x="346329" y="0"/>
                  <a:pt x="0" y="346456"/>
                  <a:pt x="0" y="773684"/>
                </a:cubicBezTo>
                <a:cubicBezTo>
                  <a:pt x="0" y="1200912"/>
                  <a:pt x="346456" y="1547368"/>
                  <a:pt x="773684" y="1547368"/>
                </a:cubicBezTo>
                <a:cubicBezTo>
                  <a:pt x="1200912" y="1547368"/>
                  <a:pt x="1547368" y="1200912"/>
                  <a:pt x="1547368" y="77368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7212904" y="2200982"/>
            <a:ext cx="994790" cy="994791"/>
          </a:xfrm>
          <a:custGeom>
            <a:rect b="b" l="l" r="r" t="t"/>
            <a:pathLst>
              <a:path extrusionOk="0" h="1326388" w="1326388">
                <a:moveTo>
                  <a:pt x="1326388" y="663194"/>
                </a:moveTo>
                <a:cubicBezTo>
                  <a:pt x="1326388" y="296926"/>
                  <a:pt x="1029462" y="0"/>
                  <a:pt x="663194" y="0"/>
                </a:cubicBezTo>
                <a:cubicBezTo>
                  <a:pt x="296926" y="0"/>
                  <a:pt x="0" y="296926"/>
                  <a:pt x="0" y="663194"/>
                </a:cubicBezTo>
                <a:cubicBezTo>
                  <a:pt x="0" y="1029462"/>
                  <a:pt x="296926" y="1326388"/>
                  <a:pt x="663194" y="1326388"/>
                </a:cubicBezTo>
                <a:cubicBezTo>
                  <a:pt x="1029462" y="1326388"/>
                  <a:pt x="1326388" y="1029462"/>
                  <a:pt x="1326388" y="663194"/>
                </a:cubicBezTo>
                <a:close/>
              </a:path>
            </a:pathLst>
          </a:custGeom>
          <a:solidFill>
            <a:srgbClr val="1F3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txBox="1"/>
          <p:nvPr/>
        </p:nvSpPr>
        <p:spPr>
          <a:xfrm>
            <a:off x="7638264" y="2352626"/>
            <a:ext cx="144053" cy="71244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4200" u="none" cap="none" strike="noStrike">
                <a:solidFill>
                  <a:srgbClr val="FFFFFF"/>
                </a:solidFill>
                <a:latin typeface="Arimo"/>
                <a:ea typeface="Arimo"/>
                <a:cs typeface="Arimo"/>
                <a:sym typeface="Arimo"/>
              </a:rPr>
              <a:t>1</a:t>
            </a:r>
            <a:endParaRPr/>
          </a:p>
        </p:txBody>
      </p:sp>
      <p:sp>
        <p:nvSpPr>
          <p:cNvPr id="118" name="Google Shape;118;p2"/>
          <p:cNvSpPr txBox="1"/>
          <p:nvPr/>
        </p:nvSpPr>
        <p:spPr>
          <a:xfrm>
            <a:off x="8758488" y="2441215"/>
            <a:ext cx="74559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000">
                <a:solidFill>
                  <a:srgbClr val="FFFFFF"/>
                </a:solidFill>
                <a:latin typeface="Arimo"/>
                <a:ea typeface="Arimo"/>
                <a:cs typeface="Arimo"/>
                <a:sym typeface="Arimo"/>
              </a:rPr>
              <a:t>INTRODUCTION</a:t>
            </a:r>
            <a:endParaRPr/>
          </a:p>
        </p:txBody>
      </p:sp>
      <p:sp>
        <p:nvSpPr>
          <p:cNvPr id="119" name="Google Shape;119;p2"/>
          <p:cNvSpPr txBox="1"/>
          <p:nvPr/>
        </p:nvSpPr>
        <p:spPr>
          <a:xfrm>
            <a:off x="7638265" y="2355173"/>
            <a:ext cx="144054" cy="712441"/>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4200" u="none" cap="none" strike="noStrike">
                <a:solidFill>
                  <a:srgbClr val="FFFFFF"/>
                </a:solidFill>
                <a:latin typeface="Arimo"/>
                <a:ea typeface="Arimo"/>
                <a:cs typeface="Arimo"/>
                <a:sym typeface="Arimo"/>
              </a:rPr>
              <a:t>1</a:t>
            </a:r>
            <a:endParaRPr/>
          </a:p>
        </p:txBody>
      </p:sp>
      <p:sp>
        <p:nvSpPr>
          <p:cNvPr id="120" name="Google Shape;120;p2"/>
          <p:cNvSpPr/>
          <p:nvPr/>
        </p:nvSpPr>
        <p:spPr>
          <a:xfrm>
            <a:off x="7130004" y="5381049"/>
            <a:ext cx="1160526" cy="1160526"/>
          </a:xfrm>
          <a:custGeom>
            <a:rect b="b" l="l" r="r" t="t"/>
            <a:pathLst>
              <a:path extrusionOk="0" h="1547368" w="1547368">
                <a:moveTo>
                  <a:pt x="1547368" y="773684"/>
                </a:moveTo>
                <a:cubicBezTo>
                  <a:pt x="1547368" y="346456"/>
                  <a:pt x="1201039" y="0"/>
                  <a:pt x="773684" y="0"/>
                </a:cubicBezTo>
                <a:cubicBezTo>
                  <a:pt x="346329" y="0"/>
                  <a:pt x="0" y="346456"/>
                  <a:pt x="0" y="773684"/>
                </a:cubicBezTo>
                <a:cubicBezTo>
                  <a:pt x="0" y="1200912"/>
                  <a:pt x="346456" y="1547368"/>
                  <a:pt x="773684" y="1547368"/>
                </a:cubicBezTo>
                <a:cubicBezTo>
                  <a:pt x="1200912" y="1547368"/>
                  <a:pt x="1547368" y="1200912"/>
                  <a:pt x="1547368" y="77368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7212902" y="5463083"/>
            <a:ext cx="994790" cy="994791"/>
          </a:xfrm>
          <a:custGeom>
            <a:rect b="b" l="l" r="r" t="t"/>
            <a:pathLst>
              <a:path extrusionOk="0" h="1326388" w="1326388">
                <a:moveTo>
                  <a:pt x="1326388" y="663194"/>
                </a:moveTo>
                <a:cubicBezTo>
                  <a:pt x="1326388" y="296926"/>
                  <a:pt x="1029462" y="0"/>
                  <a:pt x="663194" y="0"/>
                </a:cubicBezTo>
                <a:cubicBezTo>
                  <a:pt x="296926" y="0"/>
                  <a:pt x="0" y="296926"/>
                  <a:pt x="0" y="663194"/>
                </a:cubicBezTo>
                <a:cubicBezTo>
                  <a:pt x="0" y="1029462"/>
                  <a:pt x="296926" y="1326388"/>
                  <a:pt x="663194" y="1326388"/>
                </a:cubicBezTo>
                <a:cubicBezTo>
                  <a:pt x="1029462" y="1326388"/>
                  <a:pt x="1326388" y="1029462"/>
                  <a:pt x="1326388" y="663194"/>
                </a:cubicBezTo>
                <a:close/>
              </a:path>
            </a:pathLst>
          </a:custGeom>
          <a:solidFill>
            <a:srgbClr val="1F3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txBox="1"/>
          <p:nvPr/>
        </p:nvSpPr>
        <p:spPr>
          <a:xfrm>
            <a:off x="7638263" y="5637756"/>
            <a:ext cx="144054" cy="71244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4200" u="none" cap="none" strike="noStrike">
                <a:solidFill>
                  <a:srgbClr val="FFFFFF"/>
                </a:solidFill>
                <a:latin typeface="Arimo"/>
                <a:ea typeface="Arimo"/>
                <a:cs typeface="Arimo"/>
                <a:sym typeface="Arimo"/>
              </a:rPr>
              <a:t>3</a:t>
            </a:r>
            <a:endParaRPr/>
          </a:p>
        </p:txBody>
      </p:sp>
      <p:sp>
        <p:nvSpPr>
          <p:cNvPr id="123" name="Google Shape;123;p2"/>
          <p:cNvSpPr txBox="1"/>
          <p:nvPr/>
        </p:nvSpPr>
        <p:spPr>
          <a:xfrm>
            <a:off x="8885736" y="4081769"/>
            <a:ext cx="74115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000">
                <a:solidFill>
                  <a:srgbClr val="FFFFFF"/>
                </a:solidFill>
                <a:latin typeface="Arimo"/>
                <a:ea typeface="Arimo"/>
                <a:cs typeface="Arimo"/>
                <a:sym typeface="Arimo"/>
              </a:rPr>
              <a:t>HEURISTIC ALGORITHMS</a:t>
            </a:r>
            <a:endParaRPr/>
          </a:p>
        </p:txBody>
      </p:sp>
      <p:sp>
        <p:nvSpPr>
          <p:cNvPr id="124" name="Google Shape;124;p2"/>
          <p:cNvSpPr/>
          <p:nvPr/>
        </p:nvSpPr>
        <p:spPr>
          <a:xfrm>
            <a:off x="7212902" y="7091243"/>
            <a:ext cx="994791" cy="994791"/>
          </a:xfrm>
          <a:custGeom>
            <a:rect b="b" l="l" r="r" t="t"/>
            <a:pathLst>
              <a:path extrusionOk="0" h="1326388" w="1326388">
                <a:moveTo>
                  <a:pt x="1326388" y="663194"/>
                </a:moveTo>
                <a:cubicBezTo>
                  <a:pt x="1326388" y="296926"/>
                  <a:pt x="1029462" y="0"/>
                  <a:pt x="663194" y="0"/>
                </a:cubicBezTo>
                <a:cubicBezTo>
                  <a:pt x="296926" y="0"/>
                  <a:pt x="0" y="296926"/>
                  <a:pt x="0" y="663194"/>
                </a:cubicBezTo>
                <a:cubicBezTo>
                  <a:pt x="0" y="1029462"/>
                  <a:pt x="296926" y="1326388"/>
                  <a:pt x="663194" y="1326388"/>
                </a:cubicBezTo>
                <a:cubicBezTo>
                  <a:pt x="1029462" y="1326388"/>
                  <a:pt x="1326388" y="1029462"/>
                  <a:pt x="1326388" y="663194"/>
                </a:cubicBezTo>
                <a:close/>
              </a:path>
            </a:pathLst>
          </a:custGeom>
          <a:solidFill>
            <a:srgbClr val="1F3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txBox="1"/>
          <p:nvPr/>
        </p:nvSpPr>
        <p:spPr>
          <a:xfrm>
            <a:off x="7566238" y="7294095"/>
            <a:ext cx="144054" cy="6572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4200" u="none" cap="none" strike="noStrike">
                <a:solidFill>
                  <a:srgbClr val="FFFFFF"/>
                </a:solidFill>
                <a:latin typeface="Arimo"/>
                <a:ea typeface="Arimo"/>
                <a:cs typeface="Arimo"/>
                <a:sym typeface="Arimo"/>
              </a:rPr>
              <a:t>4</a:t>
            </a:r>
            <a:endParaRPr/>
          </a:p>
        </p:txBody>
      </p:sp>
      <p:sp>
        <p:nvSpPr>
          <p:cNvPr id="126" name="Google Shape;126;p2"/>
          <p:cNvSpPr txBox="1"/>
          <p:nvPr/>
        </p:nvSpPr>
        <p:spPr>
          <a:xfrm>
            <a:off x="8780711" y="5722334"/>
            <a:ext cx="74115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000">
                <a:solidFill>
                  <a:srgbClr val="FFFFFF"/>
                </a:solidFill>
                <a:latin typeface="Arimo"/>
                <a:ea typeface="Arimo"/>
                <a:cs typeface="Arimo"/>
                <a:sym typeface="Arimo"/>
              </a:rPr>
              <a:t>APPLY REINFORCEMENT LEARNING</a:t>
            </a:r>
            <a:endParaRPr/>
          </a:p>
        </p:txBody>
      </p:sp>
      <p:sp>
        <p:nvSpPr>
          <p:cNvPr id="127" name="Google Shape;127;p2"/>
          <p:cNvSpPr txBox="1"/>
          <p:nvPr/>
        </p:nvSpPr>
        <p:spPr>
          <a:xfrm>
            <a:off x="8758488" y="7340980"/>
            <a:ext cx="95295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000">
                <a:solidFill>
                  <a:srgbClr val="FFFFFF"/>
                </a:solidFill>
                <a:latin typeface="Arimo"/>
                <a:ea typeface="Arimo"/>
                <a:cs typeface="Arimo"/>
                <a:sym typeface="Arimo"/>
              </a:rPr>
              <a:t>BENCHMARK</a:t>
            </a:r>
            <a:endParaRPr/>
          </a:p>
        </p:txBody>
      </p:sp>
      <p:sp>
        <p:nvSpPr>
          <p:cNvPr id="128" name="Google Shape;128;p2"/>
          <p:cNvSpPr/>
          <p:nvPr/>
        </p:nvSpPr>
        <p:spPr>
          <a:xfrm>
            <a:off x="7130004" y="8607570"/>
            <a:ext cx="1160526" cy="1160526"/>
          </a:xfrm>
          <a:custGeom>
            <a:rect b="b" l="l" r="r" t="t"/>
            <a:pathLst>
              <a:path extrusionOk="0" h="1547368" w="1547368">
                <a:moveTo>
                  <a:pt x="1547368" y="773684"/>
                </a:moveTo>
                <a:cubicBezTo>
                  <a:pt x="1547368" y="346456"/>
                  <a:pt x="1201039" y="0"/>
                  <a:pt x="773684" y="0"/>
                </a:cubicBezTo>
                <a:cubicBezTo>
                  <a:pt x="346329" y="0"/>
                  <a:pt x="0" y="346456"/>
                  <a:pt x="0" y="773684"/>
                </a:cubicBezTo>
                <a:cubicBezTo>
                  <a:pt x="0" y="1200912"/>
                  <a:pt x="346456" y="1547368"/>
                  <a:pt x="773684" y="1547368"/>
                </a:cubicBezTo>
                <a:cubicBezTo>
                  <a:pt x="1200912" y="1547368"/>
                  <a:pt x="1547368" y="1200912"/>
                  <a:pt x="1547368" y="77368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7212902" y="8690468"/>
            <a:ext cx="994791" cy="994791"/>
          </a:xfrm>
          <a:custGeom>
            <a:rect b="b" l="l" r="r" t="t"/>
            <a:pathLst>
              <a:path extrusionOk="0" h="1326388" w="1326388">
                <a:moveTo>
                  <a:pt x="1326388" y="663194"/>
                </a:moveTo>
                <a:cubicBezTo>
                  <a:pt x="1326388" y="296926"/>
                  <a:pt x="1029462" y="0"/>
                  <a:pt x="663194" y="0"/>
                </a:cubicBezTo>
                <a:cubicBezTo>
                  <a:pt x="296926" y="0"/>
                  <a:pt x="0" y="296926"/>
                  <a:pt x="0" y="663194"/>
                </a:cubicBezTo>
                <a:cubicBezTo>
                  <a:pt x="0" y="1029462"/>
                  <a:pt x="296926" y="1326388"/>
                  <a:pt x="663194" y="1326388"/>
                </a:cubicBezTo>
                <a:cubicBezTo>
                  <a:pt x="1029462" y="1326388"/>
                  <a:pt x="1326388" y="1029462"/>
                  <a:pt x="1326388" y="663194"/>
                </a:cubicBezTo>
                <a:close/>
              </a:path>
            </a:pathLst>
          </a:custGeom>
          <a:solidFill>
            <a:srgbClr val="1F3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txBox="1"/>
          <p:nvPr/>
        </p:nvSpPr>
        <p:spPr>
          <a:xfrm>
            <a:off x="7566238" y="8893320"/>
            <a:ext cx="144000" cy="646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4200">
                <a:solidFill>
                  <a:srgbClr val="FFFFFF"/>
                </a:solidFill>
                <a:latin typeface="Arimo"/>
                <a:ea typeface="Arimo"/>
                <a:cs typeface="Arimo"/>
                <a:sym typeface="Arimo"/>
              </a:rPr>
              <a:t>5</a:t>
            </a:r>
            <a:endParaRPr/>
          </a:p>
        </p:txBody>
      </p:sp>
      <p:sp>
        <p:nvSpPr>
          <p:cNvPr id="131" name="Google Shape;131;p2"/>
          <p:cNvSpPr txBox="1"/>
          <p:nvPr/>
        </p:nvSpPr>
        <p:spPr>
          <a:xfrm>
            <a:off x="8758488" y="8940205"/>
            <a:ext cx="9529500" cy="461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000">
                <a:solidFill>
                  <a:srgbClr val="FFFFFF"/>
                </a:solidFill>
                <a:latin typeface="Arimo"/>
                <a:ea typeface="Arimo"/>
                <a:cs typeface="Arimo"/>
                <a:sym typeface="Arimo"/>
              </a:rPr>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342afdc41d4_2_81"/>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413" name="Google Shape;413;g342afdc41d4_2_8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342afdc41d4_2_8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342afdc41d4_2_8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342afdc41d4_2_8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342afdc41d4_2_81"/>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418" name="Google Shape;418;g342afdc41d4_2_81"/>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2.2.4. Greedy Algorithm</a:t>
            </a:r>
            <a:endParaRPr sz="3200">
              <a:solidFill>
                <a:schemeClr val="dk1"/>
              </a:solidFill>
            </a:endParaRPr>
          </a:p>
        </p:txBody>
      </p:sp>
      <p:sp>
        <p:nvSpPr>
          <p:cNvPr id="419" name="Google Shape;419;g342afdc41d4_2_81"/>
          <p:cNvSpPr/>
          <p:nvPr/>
        </p:nvSpPr>
        <p:spPr>
          <a:xfrm>
            <a:off x="11324475" y="2898150"/>
            <a:ext cx="5661900" cy="611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0" name="Google Shape;420;g342afdc41d4_2_81"/>
          <p:cNvSpPr txBox="1"/>
          <p:nvPr/>
        </p:nvSpPr>
        <p:spPr>
          <a:xfrm>
            <a:off x="11429574" y="3089950"/>
            <a:ext cx="5661900" cy="628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100">
                <a:solidFill>
                  <a:schemeClr val="dk1"/>
                </a:solidFill>
              </a:rPr>
              <a:t>Function Greedy_2DCSP:</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Sort stock_list from largest to smallest area</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Sort product_list from largest to smallest area</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for stock_i in stock_list:</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for product_j in product_list:</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for (x, y) in all possible positions on stock_i:</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if product_j can be cut at (x, y):</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let S_ij be the area of the smallest rectangle containing the cut area</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let (x0, y0) be the position where S_ij is minimized</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Cut product_j from stock_i at (x0, y0)</a:t>
            </a:r>
            <a:endParaRPr b="1"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for stock_i in left over_stock_list:</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for stock_j in uncut_stock_list:</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if leftover area of stock_i is smaller than stock_j:</a:t>
            </a:r>
            <a:endParaRPr b="1" sz="1100">
              <a:solidFill>
                <a:schemeClr val="dk1"/>
              </a:solidFill>
            </a:endParaRPr>
          </a:p>
          <a:p>
            <a:pPr indent="0" lvl="0" marL="0" rtl="0" algn="l">
              <a:lnSpc>
                <a:spcPct val="115000"/>
              </a:lnSpc>
              <a:spcBef>
                <a:spcPts val="1200"/>
              </a:spcBef>
              <a:spcAft>
                <a:spcPts val="0"/>
              </a:spcAft>
              <a:buNone/>
            </a:pPr>
            <a:r>
              <a:rPr b="1" lang="en-US" sz="1100">
                <a:solidFill>
                  <a:schemeClr val="dk1"/>
                </a:solidFill>
              </a:rPr>
              <a:t>                Move cut set of stock_i to stock_j</a:t>
            </a:r>
            <a:endParaRPr b="1" sz="1100">
              <a:solidFill>
                <a:schemeClr val="dk1"/>
              </a:solidFill>
            </a:endParaRPr>
          </a:p>
          <a:p>
            <a:pPr indent="0" lvl="0" marL="0" rtl="0" algn="l">
              <a:lnSpc>
                <a:spcPct val="115000"/>
              </a:lnSpc>
              <a:spcBef>
                <a:spcPts val="1200"/>
              </a:spcBef>
              <a:spcAft>
                <a:spcPts val="1200"/>
              </a:spcAft>
              <a:buNone/>
            </a:pPr>
            <a:r>
              <a:t/>
            </a:r>
            <a:endParaRPr b="1" sz="1100">
              <a:solidFill>
                <a:schemeClr val="dk1"/>
              </a:solidFill>
            </a:endParaRPr>
          </a:p>
        </p:txBody>
      </p:sp>
      <p:sp>
        <p:nvSpPr>
          <p:cNvPr id="421" name="Google Shape;421;g342afdc41d4_2_81"/>
          <p:cNvSpPr txBox="1"/>
          <p:nvPr/>
        </p:nvSpPr>
        <p:spPr>
          <a:xfrm>
            <a:off x="1184300" y="3820225"/>
            <a:ext cx="6878400" cy="459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1800">
                <a:solidFill>
                  <a:schemeClr val="dk1"/>
                </a:solidFill>
              </a:rPr>
              <a:t>The greedy algorithm operates as follows:</a:t>
            </a:r>
            <a:endParaRPr b="1" sz="1800">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b="1" lang="en-US">
                <a:solidFill>
                  <a:schemeClr val="dk1"/>
                </a:solidFill>
              </a:rPr>
              <a:t>Product and Stock Selection:</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Products and stock sheets are sorted based on area, with larger areas prioritized to maximize utilization of larger sheets.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rPr>
              <a:t>Position Evaluation:</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For each stock sheet, the algorithm attempts to place each product in all feasible positions where it can fit.</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Among all possible positions, the algorithm selects the one where the total cut area is minimized to preserve as much stock area as possible.</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rPr>
              <a:t>Placement Decision:</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Once the optimal position is found, the product is cut from the stock sheet at that position.</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If a product cannot fit on any existing stock sheet, a new stock sheet is introduced.</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rPr>
              <a:t>Stock Optimization:</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US">
                <a:solidFill>
                  <a:schemeClr val="dk1"/>
                </a:solidFill>
              </a:rPr>
              <a:t>After cutting, smaller leftover stock sheets are merged with larger uncut stock sheets when possible to optimize space usage.</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42afdc41d4_2_53"/>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427" name="Google Shape;427;g342afdc41d4_2_53"/>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342afdc41d4_2_53"/>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342afdc41d4_2_53"/>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342afdc41d4_2_53"/>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342afdc41d4_2_53"/>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432" name="Google Shape;432;g342afdc41d4_2_53"/>
          <p:cNvSpPr txBox="1"/>
          <p:nvPr/>
        </p:nvSpPr>
        <p:spPr>
          <a:xfrm>
            <a:off x="279800" y="1588125"/>
            <a:ext cx="12425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2.2.2. </a:t>
            </a:r>
            <a:r>
              <a:rPr lang="en-US" sz="3200">
                <a:solidFill>
                  <a:schemeClr val="dk1"/>
                </a:solidFill>
              </a:rPr>
              <a:t>Greedy Algorithm</a:t>
            </a:r>
            <a:endParaRPr sz="3200">
              <a:solidFill>
                <a:schemeClr val="dk1"/>
              </a:solidFill>
            </a:endParaRPr>
          </a:p>
          <a:p>
            <a:pPr indent="0" lvl="0" marL="0" rtl="0" algn="l">
              <a:spcBef>
                <a:spcPts val="0"/>
              </a:spcBef>
              <a:spcAft>
                <a:spcPts val="0"/>
              </a:spcAft>
              <a:buNone/>
            </a:pPr>
            <a:r>
              <a:t/>
            </a:r>
            <a:endParaRPr sz="3200">
              <a:solidFill>
                <a:schemeClr val="dk1"/>
              </a:solidFill>
            </a:endParaRPr>
          </a:p>
        </p:txBody>
      </p:sp>
      <p:sp>
        <p:nvSpPr>
          <p:cNvPr id="433" name="Google Shape;433;g342afdc41d4_2_53"/>
          <p:cNvSpPr/>
          <p:nvPr/>
        </p:nvSpPr>
        <p:spPr>
          <a:xfrm>
            <a:off x="177900" y="5199100"/>
            <a:ext cx="6999300" cy="34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4" name="Google Shape;434;g342afdc41d4_2_53"/>
          <p:cNvSpPr txBox="1"/>
          <p:nvPr/>
        </p:nvSpPr>
        <p:spPr>
          <a:xfrm>
            <a:off x="262475" y="5556750"/>
            <a:ext cx="75258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Total Area = Stock Length × Stock Width</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Used Area = Sum of all placed pieces' areas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Waste Area = Total Area - Used Area</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t>Fitness = 1 - Total Waste Area /  </a:t>
            </a:r>
            <a:r>
              <a:rPr lang="en-US" sz="2500">
                <a:solidFill>
                  <a:schemeClr val="dk1"/>
                </a:solidFill>
              </a:rPr>
              <a:t>Used Area</a:t>
            </a:r>
            <a:endParaRPr sz="2500"/>
          </a:p>
        </p:txBody>
      </p:sp>
      <p:sp>
        <p:nvSpPr>
          <p:cNvPr id="435" name="Google Shape;435;g342afdc41d4_2_53"/>
          <p:cNvSpPr txBox="1"/>
          <p:nvPr/>
        </p:nvSpPr>
        <p:spPr>
          <a:xfrm>
            <a:off x="6097775" y="3514825"/>
            <a:ext cx="4292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t>🚮 Waste Summary</a:t>
            </a:r>
            <a:endParaRPr sz="3000"/>
          </a:p>
        </p:txBody>
      </p:sp>
      <p:pic>
        <p:nvPicPr>
          <p:cNvPr id="436" name="Google Shape;436;g342afdc41d4_2_53"/>
          <p:cNvPicPr preferRelativeResize="0"/>
          <p:nvPr/>
        </p:nvPicPr>
        <p:blipFill>
          <a:blip r:embed="rId4">
            <a:alphaModFix/>
          </a:blip>
          <a:stretch>
            <a:fillRect/>
          </a:stretch>
        </p:blipFill>
        <p:spPr>
          <a:xfrm>
            <a:off x="7872250" y="5256150"/>
            <a:ext cx="10031850" cy="3380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342afdc41d4_2_108"/>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442" name="Google Shape;442;g342afdc41d4_2_108"/>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342afdc41d4_2_108"/>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342afdc41d4_2_108"/>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42afdc41d4_2_108"/>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342afdc41d4_2_108"/>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447" name="Google Shape;447;g342afdc41d4_2_108"/>
          <p:cNvSpPr txBox="1"/>
          <p:nvPr/>
        </p:nvSpPr>
        <p:spPr>
          <a:xfrm>
            <a:off x="279800" y="1588125"/>
            <a:ext cx="12425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2.2.2. Greedy Algorithm</a:t>
            </a:r>
            <a:endParaRPr sz="3200">
              <a:solidFill>
                <a:schemeClr val="dk1"/>
              </a:solidFill>
            </a:endParaRPr>
          </a:p>
          <a:p>
            <a:pPr indent="0" lvl="0" marL="0" rtl="0" algn="l">
              <a:spcBef>
                <a:spcPts val="0"/>
              </a:spcBef>
              <a:spcAft>
                <a:spcPts val="0"/>
              </a:spcAft>
              <a:buNone/>
            </a:pPr>
            <a:r>
              <a:t/>
            </a:r>
            <a:endParaRPr sz="3200">
              <a:solidFill>
                <a:schemeClr val="dk1"/>
              </a:solidFill>
            </a:endParaRPr>
          </a:p>
        </p:txBody>
      </p:sp>
      <p:pic>
        <p:nvPicPr>
          <p:cNvPr id="448" name="Google Shape;448;g342afdc41d4_2_108"/>
          <p:cNvPicPr preferRelativeResize="0"/>
          <p:nvPr/>
        </p:nvPicPr>
        <p:blipFill>
          <a:blip r:embed="rId4">
            <a:alphaModFix/>
          </a:blip>
          <a:stretch>
            <a:fillRect/>
          </a:stretch>
        </p:blipFill>
        <p:spPr>
          <a:xfrm>
            <a:off x="2880050" y="5941748"/>
            <a:ext cx="10727551" cy="3544150"/>
          </a:xfrm>
          <a:prstGeom prst="rect">
            <a:avLst/>
          </a:prstGeom>
          <a:noFill/>
          <a:ln>
            <a:noFill/>
          </a:ln>
        </p:spPr>
      </p:pic>
      <p:pic>
        <p:nvPicPr>
          <p:cNvPr id="449" name="Google Shape;449;g342afdc41d4_2_108"/>
          <p:cNvPicPr preferRelativeResize="0"/>
          <p:nvPr/>
        </p:nvPicPr>
        <p:blipFill>
          <a:blip r:embed="rId5">
            <a:alphaModFix/>
          </a:blip>
          <a:stretch>
            <a:fillRect/>
          </a:stretch>
        </p:blipFill>
        <p:spPr>
          <a:xfrm>
            <a:off x="4433650" y="2700391"/>
            <a:ext cx="7620350" cy="3075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txBox="1"/>
          <p:nvPr/>
        </p:nvSpPr>
        <p:spPr>
          <a:xfrm>
            <a:off x="880110" y="9659449"/>
            <a:ext cx="5989320" cy="296039"/>
          </a:xfrm>
          <a:prstGeom prst="rect">
            <a:avLst/>
          </a:prstGeom>
          <a:noFill/>
          <a:ln>
            <a:noFill/>
          </a:ln>
        </p:spPr>
        <p:txBody>
          <a:bodyPr anchorCtr="0" anchor="t" bIns="0" lIns="0" spcFirstLastPara="1" rIns="0" wrap="square" tIns="0">
            <a:spAutoFit/>
          </a:bodyPr>
          <a:lstStyle/>
          <a:p>
            <a:pPr indent="0" lvl="0" marL="0" marR="0" rtl="0" algn="l">
              <a:lnSpc>
                <a:spcPct val="119936"/>
              </a:lnSpc>
              <a:spcBef>
                <a:spcPts val="0"/>
              </a:spcBef>
              <a:spcAft>
                <a:spcPts val="0"/>
              </a:spcAft>
              <a:buNone/>
            </a:pPr>
            <a:r>
              <a:rPr b="0" i="0" lang="en-US" sz="1575" u="none" cap="none" strike="noStrike">
                <a:solidFill>
                  <a:srgbClr val="CECDCD"/>
                </a:solidFill>
                <a:latin typeface="Arimo"/>
                <a:ea typeface="Arimo"/>
                <a:cs typeface="Arimo"/>
                <a:sym typeface="Arimo"/>
              </a:rPr>
              <a:t>© Copyright FPT Software – Level of Confidentiality </a:t>
            </a:r>
            <a:endParaRPr/>
          </a:p>
        </p:txBody>
      </p:sp>
      <p:sp>
        <p:nvSpPr>
          <p:cNvPr id="461" name="Google Shape;461;p6"/>
          <p:cNvSpPr/>
          <p:nvPr/>
        </p:nvSpPr>
        <p:spPr>
          <a:xfrm>
            <a:off x="-640080" y="88404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4" l="0" r="0" t="0"/>
            </a:stretch>
          </a:blipFill>
          <a:ln>
            <a:noFill/>
          </a:ln>
        </p:spPr>
      </p:sp>
      <p:sp>
        <p:nvSpPr>
          <p:cNvPr id="463" name="Google Shape;463;p6"/>
          <p:cNvSpPr txBox="1"/>
          <p:nvPr/>
        </p:nvSpPr>
        <p:spPr>
          <a:xfrm>
            <a:off x="1028700" y="8089581"/>
            <a:ext cx="18212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600" u="none" cap="none" strike="noStrike">
                <a:solidFill>
                  <a:srgbClr val="33B2C1"/>
                </a:solidFill>
                <a:latin typeface="Arimo"/>
                <a:ea typeface="Arimo"/>
                <a:cs typeface="Arimo"/>
                <a:sym typeface="Arimo"/>
              </a:rPr>
              <a:t>0</a:t>
            </a:r>
            <a:r>
              <a:rPr b="1" lang="en-US" sz="6600">
                <a:solidFill>
                  <a:srgbClr val="33B2C1"/>
                </a:solidFill>
                <a:latin typeface="Arimo"/>
                <a:ea typeface="Arimo"/>
                <a:cs typeface="Arimo"/>
                <a:sym typeface="Arimo"/>
              </a:rPr>
              <a:t>3</a:t>
            </a:r>
            <a:r>
              <a:rPr b="1" i="0" lang="en-US" sz="6600" u="none" cap="none" strike="noStrike">
                <a:solidFill>
                  <a:srgbClr val="33B2C1"/>
                </a:solidFill>
                <a:latin typeface="Arimo"/>
                <a:ea typeface="Arimo"/>
                <a:cs typeface="Arimo"/>
                <a:sym typeface="Arimo"/>
              </a:rPr>
              <a:t>.</a:t>
            </a:r>
            <a:r>
              <a:rPr b="1" i="0" lang="en-US" sz="6600" u="none" cap="none" strike="noStrike">
                <a:solidFill>
                  <a:srgbClr val="FFFFFF"/>
                </a:solidFill>
                <a:latin typeface="Arimo"/>
                <a:ea typeface="Arimo"/>
                <a:cs typeface="Arimo"/>
                <a:sym typeface="Arimo"/>
              </a:rPr>
              <a:t> </a:t>
            </a:r>
            <a:r>
              <a:rPr b="1" lang="en-US" sz="6600">
                <a:solidFill>
                  <a:srgbClr val="FFFFFF"/>
                </a:solidFill>
                <a:latin typeface="Arimo"/>
                <a:ea typeface="Arimo"/>
                <a:cs typeface="Arimo"/>
                <a:sym typeface="Arimo"/>
              </a:rPr>
              <a:t>APPLY REINFORCEMENT LEARNING</a:t>
            </a:r>
            <a:endParaRPr/>
          </a:p>
        </p:txBody>
      </p:sp>
      <p:sp>
        <p:nvSpPr>
          <p:cNvPr id="464" name="Google Shape;464;p6"/>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338f1c4a897_0_360"/>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475" name="Google Shape;475;g338f1c4a897_0_36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38f1c4a897_0_36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338f1c4a897_0_36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338f1c4a897_0_36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338f1c4a897_0_360"/>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480" name="Google Shape;480;g338f1c4a897_0_360"/>
          <p:cNvSpPr txBox="1"/>
          <p:nvPr/>
        </p:nvSpPr>
        <p:spPr>
          <a:xfrm>
            <a:off x="279800" y="1588125"/>
            <a:ext cx="17704200" cy="232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3.1. </a:t>
            </a:r>
            <a:r>
              <a:rPr lang="en-US" sz="3200">
                <a:solidFill>
                  <a:srgbClr val="1F1F1F"/>
                </a:solidFill>
                <a:highlight>
                  <a:srgbClr val="FFFFFF"/>
                </a:highlight>
              </a:rPr>
              <a:t>Q-Learning</a:t>
            </a:r>
            <a:endParaRPr sz="3200">
              <a:solidFill>
                <a:srgbClr val="1F1F1F"/>
              </a:solidFill>
              <a:highlight>
                <a:srgbClr val="FFFFFF"/>
              </a:highlight>
            </a:endParaRPr>
          </a:p>
          <a:p>
            <a:pPr indent="0" lvl="0" marL="0" rtl="0" algn="l">
              <a:spcBef>
                <a:spcPts val="0"/>
              </a:spcBef>
              <a:spcAft>
                <a:spcPts val="0"/>
              </a:spcAft>
              <a:buNone/>
            </a:pPr>
            <a:r>
              <a:rPr lang="en-US" sz="3200">
                <a:solidFill>
                  <a:srgbClr val="1F1F1F"/>
                </a:solidFill>
                <a:highlight>
                  <a:srgbClr val="FFFFFF"/>
                </a:highlight>
              </a:rPr>
              <a:t>    3.1.1 What is Q-learning?</a:t>
            </a:r>
            <a:endParaRPr sz="3200">
              <a:solidFill>
                <a:srgbClr val="1F1F1F"/>
              </a:solidFill>
              <a:highlight>
                <a:srgbClr val="FFFFFF"/>
              </a:highlight>
            </a:endParaRPr>
          </a:p>
          <a:p>
            <a:pPr indent="-387350" lvl="0" marL="457200" rtl="0" algn="l">
              <a:spcBef>
                <a:spcPts val="0"/>
              </a:spcBef>
              <a:spcAft>
                <a:spcPts val="0"/>
              </a:spcAft>
              <a:buClr>
                <a:srgbClr val="1F1F1F"/>
              </a:buClr>
              <a:buSzPts val="2500"/>
              <a:buChar char="●"/>
            </a:pPr>
            <a:r>
              <a:rPr lang="en-US" sz="2500">
                <a:solidFill>
                  <a:srgbClr val="1F1F1F"/>
                </a:solidFill>
                <a:highlight>
                  <a:srgbClr val="FFFFFF"/>
                </a:highlight>
              </a:rPr>
              <a:t>Q-learning is a popular reinforcement learning algorithm that allows an agent to learn how to make optimal decisions in an environment by trying and learning from the actions it takes.</a:t>
            </a:r>
            <a:endParaRPr sz="2500">
              <a:solidFill>
                <a:srgbClr val="1F1F1F"/>
              </a:solidFill>
              <a:highlight>
                <a:srgbClr val="FFFFFF"/>
              </a:highlight>
            </a:endParaRPr>
          </a:p>
          <a:p>
            <a:pPr indent="-387350" lvl="0" marL="457200" rtl="0" algn="l">
              <a:spcBef>
                <a:spcPts val="0"/>
              </a:spcBef>
              <a:spcAft>
                <a:spcPts val="0"/>
              </a:spcAft>
              <a:buClr>
                <a:srgbClr val="1F1F1F"/>
              </a:buClr>
              <a:buSzPts val="2500"/>
              <a:buChar char="●"/>
            </a:pPr>
            <a:r>
              <a:rPr lang="en-US" sz="2500">
                <a:solidFill>
                  <a:srgbClr val="1F1F1F"/>
                </a:solidFill>
                <a:highlight>
                  <a:srgbClr val="FFFFFF"/>
                </a:highlight>
              </a:rPr>
              <a:t>Q-learning updated by formula:</a:t>
            </a:r>
            <a:endParaRPr sz="2500">
              <a:solidFill>
                <a:srgbClr val="1F1F1F"/>
              </a:solidFill>
              <a:highlight>
                <a:srgbClr val="FFFFFF"/>
              </a:highlight>
            </a:endParaRPr>
          </a:p>
        </p:txBody>
      </p:sp>
      <p:pic>
        <p:nvPicPr>
          <p:cNvPr id="481" name="Google Shape;481;g338f1c4a897_0_360"/>
          <p:cNvPicPr preferRelativeResize="0"/>
          <p:nvPr/>
        </p:nvPicPr>
        <p:blipFill>
          <a:blip r:embed="rId4">
            <a:alphaModFix/>
          </a:blip>
          <a:stretch>
            <a:fillRect/>
          </a:stretch>
        </p:blipFill>
        <p:spPr>
          <a:xfrm>
            <a:off x="3869250" y="5503125"/>
            <a:ext cx="8749150" cy="1160600"/>
          </a:xfrm>
          <a:prstGeom prst="rect">
            <a:avLst/>
          </a:prstGeom>
          <a:noFill/>
          <a:ln>
            <a:noFill/>
          </a:ln>
        </p:spPr>
      </p:pic>
      <p:sp>
        <p:nvSpPr>
          <p:cNvPr id="482" name="Google Shape;482;g338f1c4a897_0_360"/>
          <p:cNvSpPr txBox="1"/>
          <p:nvPr/>
        </p:nvSpPr>
        <p:spPr>
          <a:xfrm>
            <a:off x="999125" y="3900138"/>
            <a:ext cx="1448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State</a:t>
            </a:r>
            <a:r>
              <a:rPr lang="en-US" sz="2500">
                <a:solidFill>
                  <a:schemeClr val="dk1"/>
                </a:solidFill>
              </a:rPr>
              <a:t>: Current configuration of the wood sheet.</a:t>
            </a:r>
            <a:endParaRPr sz="2500">
              <a:solidFill>
                <a:schemeClr val="dk1"/>
              </a:solidFill>
            </a:endParaRPr>
          </a:p>
          <a:p>
            <a:pPr indent="0" lvl="0" marL="0" rtl="0" algn="l">
              <a:spcBef>
                <a:spcPts val="0"/>
              </a:spcBef>
              <a:spcAft>
                <a:spcPts val="0"/>
              </a:spcAft>
              <a:buClr>
                <a:schemeClr val="dk1"/>
              </a:buClr>
              <a:buSzPts val="1100"/>
              <a:buFont typeface="Arial"/>
              <a:buNone/>
            </a:pPr>
            <a:r>
              <a:rPr lang="en-US" sz="2500">
                <a:solidFill>
                  <a:schemeClr val="dk1"/>
                </a:solidFill>
              </a:rPr>
              <a:t>Action: Choosing a piece and placing it at a specific location.</a:t>
            </a:r>
            <a:endParaRPr sz="2500">
              <a:solidFill>
                <a:schemeClr val="dk1"/>
              </a:solidFill>
            </a:endParaRPr>
          </a:p>
          <a:p>
            <a:pPr indent="0" lvl="0" marL="0" rtl="0" algn="l">
              <a:spcBef>
                <a:spcPts val="0"/>
              </a:spcBef>
              <a:spcAft>
                <a:spcPts val="0"/>
              </a:spcAft>
              <a:buNone/>
            </a:pPr>
            <a:r>
              <a:rPr lang="en-US" sz="2500">
                <a:solidFill>
                  <a:schemeClr val="dk1"/>
                </a:solidFill>
              </a:rPr>
              <a:t>Reward: Based on material utilization (higher rewards for efficient placements).</a:t>
            </a:r>
            <a:endParaRPr sz="2500">
              <a:solidFill>
                <a:schemeClr val="dk1"/>
              </a:solidFill>
            </a:endParaRPr>
          </a:p>
        </p:txBody>
      </p:sp>
      <p:pic>
        <p:nvPicPr>
          <p:cNvPr id="483" name="Google Shape;483;g338f1c4a897_0_360"/>
          <p:cNvPicPr preferRelativeResize="0"/>
          <p:nvPr/>
        </p:nvPicPr>
        <p:blipFill>
          <a:blip r:embed="rId5">
            <a:alphaModFix/>
          </a:blip>
          <a:stretch>
            <a:fillRect/>
          </a:stretch>
        </p:blipFill>
        <p:spPr>
          <a:xfrm>
            <a:off x="999125" y="6576725"/>
            <a:ext cx="15947250" cy="294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33b0f50b175_3_3"/>
          <p:cNvSpPr txBox="1"/>
          <p:nvPr/>
        </p:nvSpPr>
        <p:spPr>
          <a:xfrm>
            <a:off x="0" y="1447800"/>
            <a:ext cx="17468700" cy="39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  </a:t>
            </a:r>
            <a:r>
              <a:rPr lang="en-US" sz="3200">
                <a:solidFill>
                  <a:schemeClr val="dk1"/>
                </a:solidFill>
              </a:rPr>
              <a:t>3.1. </a:t>
            </a:r>
            <a:r>
              <a:rPr lang="en-US" sz="3200">
                <a:solidFill>
                  <a:srgbClr val="1F1F1F"/>
                </a:solidFill>
                <a:highlight>
                  <a:schemeClr val="lt1"/>
                </a:highlight>
              </a:rPr>
              <a:t>Q-Learning</a:t>
            </a:r>
            <a:r>
              <a:rPr lang="en-US" sz="3200">
                <a:solidFill>
                  <a:schemeClr val="dk1"/>
                </a:solidFill>
              </a:rPr>
              <a:t>      </a:t>
            </a:r>
            <a:endParaRPr sz="3200">
              <a:solidFill>
                <a:schemeClr val="dk1"/>
              </a:solidFill>
            </a:endParaRPr>
          </a:p>
          <a:p>
            <a:pPr indent="0" lvl="0" marL="0" rtl="0" algn="l">
              <a:spcBef>
                <a:spcPts val="0"/>
              </a:spcBef>
              <a:spcAft>
                <a:spcPts val="0"/>
              </a:spcAft>
              <a:buNone/>
            </a:pPr>
            <a:r>
              <a:rPr lang="en-US" sz="3200">
                <a:solidFill>
                  <a:schemeClr val="dk1"/>
                </a:solidFill>
              </a:rPr>
              <a:t>     3.1.2 Application of Q-learning in Cutting Stock problem</a:t>
            </a:r>
            <a:endParaRPr sz="32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Q-learning helps learn effective cutting strategies by interacting with the environment to minimize material waste and reduce stock usage.</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It improves decisions over time by updating a Q-table based on cutting outcomes in different states.</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By incorporating constraints like guillotine cuts, edge placement, and non-overlapping rules, it focuses on feasible actions.</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Though not globally optimal, Q-learning is practical for finding near-optimal solutions and adapting to dynamic cutting scenarios.</a:t>
            </a:r>
            <a:endParaRPr sz="2500">
              <a:solidFill>
                <a:schemeClr val="dk1"/>
              </a:solidFill>
            </a:endParaRPr>
          </a:p>
        </p:txBody>
      </p:sp>
      <p:sp>
        <p:nvSpPr>
          <p:cNvPr id="489" name="Google Shape;489;g33b0f50b175_3_3"/>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490" name="Google Shape;490;g33b0f50b175_3_3"/>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491" name="Google Shape;491;g33b0f50b175_3_3"/>
          <p:cNvSpPr txBox="1"/>
          <p:nvPr/>
        </p:nvSpPr>
        <p:spPr>
          <a:xfrm>
            <a:off x="571025" y="214304"/>
            <a:ext cx="15345600" cy="7620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b="1" sz="4950">
              <a:solidFill>
                <a:schemeClr val="accent6"/>
              </a:solidFill>
              <a:latin typeface="Arimo"/>
              <a:ea typeface="Arimo"/>
              <a:cs typeface="Arimo"/>
              <a:sym typeface="Arimo"/>
            </a:endParaRPr>
          </a:p>
        </p:txBody>
      </p:sp>
      <p:pic>
        <p:nvPicPr>
          <p:cNvPr id="492" name="Google Shape;492;g33b0f50b175_3_3"/>
          <p:cNvPicPr preferRelativeResize="0"/>
          <p:nvPr/>
        </p:nvPicPr>
        <p:blipFill>
          <a:blip r:embed="rId4">
            <a:alphaModFix/>
          </a:blip>
          <a:stretch>
            <a:fillRect/>
          </a:stretch>
        </p:blipFill>
        <p:spPr>
          <a:xfrm>
            <a:off x="4432300" y="6468050"/>
            <a:ext cx="7623050" cy="3392675"/>
          </a:xfrm>
          <a:prstGeom prst="rect">
            <a:avLst/>
          </a:prstGeom>
          <a:noFill/>
          <a:ln>
            <a:noFill/>
          </a:ln>
        </p:spPr>
      </p:pic>
      <p:sp>
        <p:nvSpPr>
          <p:cNvPr id="493" name="Google Shape;493;g33b0f50b175_3_3"/>
          <p:cNvSpPr txBox="1"/>
          <p:nvPr/>
        </p:nvSpPr>
        <p:spPr>
          <a:xfrm>
            <a:off x="11" y="5141275"/>
            <a:ext cx="17577000" cy="9543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Different sized pieces (20×25, 40×75, 4×25,...) are placed in suitable positions to optimize the usable area.</a:t>
            </a:r>
            <a:endParaRPr sz="2500"/>
          </a:p>
          <a:p>
            <a:pPr indent="-387350" lvl="0" marL="457200" rtl="0" algn="l">
              <a:spcBef>
                <a:spcPts val="0"/>
              </a:spcBef>
              <a:spcAft>
                <a:spcPts val="0"/>
              </a:spcAft>
              <a:buSzPts val="2500"/>
              <a:buChar char="●"/>
            </a:pPr>
            <a:r>
              <a:rPr lang="en-US" sz="2500"/>
              <a:t>The algorithm finds the appropriate position to minimize waste.</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33b0f50b175_3_40"/>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499" name="Google Shape;499;g33b0f50b175_3_4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3b0f50b175_3_4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33b0f50b175_3_4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33b0f50b175_3_4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33b0f50b175_3_40"/>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504" name="Google Shape;504;g33b0f50b175_3_40"/>
          <p:cNvSpPr txBox="1"/>
          <p:nvPr/>
        </p:nvSpPr>
        <p:spPr>
          <a:xfrm>
            <a:off x="97050" y="1607150"/>
            <a:ext cx="18288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3.1.</a:t>
            </a:r>
            <a:r>
              <a:rPr lang="en-US" sz="3200">
                <a:solidFill>
                  <a:srgbClr val="1F1F1F"/>
                </a:solidFill>
                <a:highlight>
                  <a:schemeClr val="lt1"/>
                </a:highlight>
              </a:rPr>
              <a:t>Q-Learning</a:t>
            </a:r>
            <a:endParaRPr sz="3200">
              <a:solidFill>
                <a:srgbClr val="1F1F1F"/>
              </a:solidFill>
              <a:highlight>
                <a:schemeClr val="lt1"/>
              </a:highlight>
            </a:endParaRPr>
          </a:p>
          <a:p>
            <a:pPr indent="0" lvl="0" marL="0" rtl="0" algn="l">
              <a:spcBef>
                <a:spcPts val="0"/>
              </a:spcBef>
              <a:spcAft>
                <a:spcPts val="0"/>
              </a:spcAft>
              <a:buNone/>
            </a:pPr>
            <a:r>
              <a:rPr lang="en-US" sz="3200">
                <a:solidFill>
                  <a:srgbClr val="1F1F1F"/>
                </a:solidFill>
                <a:highlight>
                  <a:schemeClr val="lt1"/>
                </a:highlight>
              </a:rPr>
              <a:t>   3.1.3 Summary results</a:t>
            </a:r>
            <a:endParaRPr sz="3200">
              <a:solidFill>
                <a:srgbClr val="1F1F1F"/>
              </a:solidFill>
              <a:highlight>
                <a:schemeClr val="lt1"/>
              </a:highlight>
            </a:endParaRPr>
          </a:p>
        </p:txBody>
      </p:sp>
      <p:pic>
        <p:nvPicPr>
          <p:cNvPr id="505" name="Google Shape;505;g33b0f50b175_3_40"/>
          <p:cNvPicPr preferRelativeResize="0"/>
          <p:nvPr/>
        </p:nvPicPr>
        <p:blipFill>
          <a:blip r:embed="rId4">
            <a:alphaModFix/>
          </a:blip>
          <a:stretch>
            <a:fillRect/>
          </a:stretch>
        </p:blipFill>
        <p:spPr>
          <a:xfrm>
            <a:off x="1486100" y="3015875"/>
            <a:ext cx="5519353" cy="7350800"/>
          </a:xfrm>
          <a:prstGeom prst="rect">
            <a:avLst/>
          </a:prstGeom>
          <a:noFill/>
          <a:ln>
            <a:noFill/>
          </a:ln>
        </p:spPr>
      </p:pic>
      <p:pic>
        <p:nvPicPr>
          <p:cNvPr id="506" name="Google Shape;506;g33b0f50b175_3_40"/>
          <p:cNvPicPr preferRelativeResize="0"/>
          <p:nvPr/>
        </p:nvPicPr>
        <p:blipFill>
          <a:blip r:embed="rId5">
            <a:alphaModFix/>
          </a:blip>
          <a:stretch>
            <a:fillRect/>
          </a:stretch>
        </p:blipFill>
        <p:spPr>
          <a:xfrm>
            <a:off x="8506273" y="2936200"/>
            <a:ext cx="6599516" cy="7350800"/>
          </a:xfrm>
          <a:prstGeom prst="rect">
            <a:avLst/>
          </a:prstGeom>
          <a:noFill/>
          <a:ln>
            <a:noFill/>
          </a:ln>
        </p:spPr>
      </p:pic>
      <p:pic>
        <p:nvPicPr>
          <p:cNvPr id="507" name="Google Shape;507;g33b0f50b175_3_40"/>
          <p:cNvPicPr preferRelativeResize="0"/>
          <p:nvPr/>
        </p:nvPicPr>
        <p:blipFill>
          <a:blip r:embed="rId6">
            <a:alphaModFix/>
          </a:blip>
          <a:stretch>
            <a:fillRect/>
          </a:stretch>
        </p:blipFill>
        <p:spPr>
          <a:xfrm>
            <a:off x="1578484" y="3015875"/>
            <a:ext cx="3381855" cy="325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g33b0f50b175_0_6"/>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513" name="Google Shape;513;g33b0f50b175_0_6"/>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33b0f50b175_0_6"/>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33b0f50b175_0_6"/>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33b0f50b175_0_6"/>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33b0f50b175_0_6"/>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518" name="Google Shape;518;g33b0f50b175_0_6"/>
          <p:cNvSpPr txBox="1"/>
          <p:nvPr/>
        </p:nvSpPr>
        <p:spPr>
          <a:xfrm>
            <a:off x="97050" y="1607150"/>
            <a:ext cx="18288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3.1.</a:t>
            </a:r>
            <a:r>
              <a:rPr lang="en-US" sz="3200">
                <a:solidFill>
                  <a:srgbClr val="1F1F1F"/>
                </a:solidFill>
                <a:highlight>
                  <a:schemeClr val="lt1"/>
                </a:highlight>
              </a:rPr>
              <a:t>Q-Learning</a:t>
            </a:r>
            <a:endParaRPr sz="3200">
              <a:solidFill>
                <a:srgbClr val="1F1F1F"/>
              </a:solidFill>
              <a:highlight>
                <a:schemeClr val="lt1"/>
              </a:highlight>
            </a:endParaRPr>
          </a:p>
          <a:p>
            <a:pPr indent="0" lvl="0" marL="0" rtl="0" algn="l">
              <a:spcBef>
                <a:spcPts val="0"/>
              </a:spcBef>
              <a:spcAft>
                <a:spcPts val="0"/>
              </a:spcAft>
              <a:buNone/>
            </a:pPr>
            <a:r>
              <a:rPr lang="en-US" sz="3200">
                <a:solidFill>
                  <a:srgbClr val="1F1F1F"/>
                </a:solidFill>
                <a:highlight>
                  <a:schemeClr val="lt1"/>
                </a:highlight>
              </a:rPr>
              <a:t>   3.1.4. Visualization results</a:t>
            </a:r>
            <a:endParaRPr sz="3200">
              <a:solidFill>
                <a:srgbClr val="1F1F1F"/>
              </a:solidFill>
              <a:highlight>
                <a:schemeClr val="lt1"/>
              </a:highlight>
            </a:endParaRPr>
          </a:p>
        </p:txBody>
      </p:sp>
      <p:sp>
        <p:nvSpPr>
          <p:cNvPr id="519" name="Google Shape;519;g33b0f50b175_0_6"/>
          <p:cNvSpPr txBox="1"/>
          <p:nvPr/>
        </p:nvSpPr>
        <p:spPr>
          <a:xfrm>
            <a:off x="451200" y="2716200"/>
            <a:ext cx="17385600" cy="1339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The pieces are packed tightly to optimize the usable area.</a:t>
            </a:r>
            <a:endParaRPr sz="2500"/>
          </a:p>
          <a:p>
            <a:pPr indent="-387350" lvl="0" marL="457200" rtl="0" algn="l">
              <a:spcBef>
                <a:spcPts val="0"/>
              </a:spcBef>
              <a:spcAft>
                <a:spcPts val="0"/>
              </a:spcAft>
              <a:buSzPts val="2500"/>
              <a:buChar char="●"/>
            </a:pPr>
            <a:r>
              <a:rPr lang="en-US" sz="2500"/>
              <a:t>Some small gaps appear, indicating wasted material.</a:t>
            </a:r>
            <a:endParaRPr sz="2500"/>
          </a:p>
          <a:p>
            <a:pPr indent="-387350" lvl="0" marL="457200" rtl="0" algn="l">
              <a:spcBef>
                <a:spcPts val="0"/>
              </a:spcBef>
              <a:spcAft>
                <a:spcPts val="0"/>
              </a:spcAft>
              <a:buSzPts val="2500"/>
              <a:buChar char="●"/>
            </a:pPr>
            <a:r>
              <a:rPr lang="en-US" sz="2500"/>
              <a:t>The algorithm has found the most optimal layout within the allowed range.</a:t>
            </a:r>
            <a:endParaRPr sz="2500"/>
          </a:p>
        </p:txBody>
      </p:sp>
      <p:sp>
        <p:nvSpPr>
          <p:cNvPr id="520" name="Google Shape;520;g33b0f50b175_0_6"/>
          <p:cNvSpPr txBox="1"/>
          <p:nvPr/>
        </p:nvSpPr>
        <p:spPr>
          <a:xfrm>
            <a:off x="571025" y="3900150"/>
            <a:ext cx="108033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X-axis and Y-axis: Represent the size of the raw material sheet.</a:t>
            </a:r>
            <a:endParaRPr sz="2500"/>
          </a:p>
          <a:p>
            <a:pPr indent="0" lvl="0" marL="0" rtl="0" algn="l">
              <a:spcBef>
                <a:spcPts val="0"/>
              </a:spcBef>
              <a:spcAft>
                <a:spcPts val="0"/>
              </a:spcAft>
              <a:buNone/>
            </a:pPr>
            <a:r>
              <a:rPr lang="en-US" sz="2500"/>
              <a:t>Different colored rectangles: Represent the cut pieces.</a:t>
            </a:r>
            <a:endParaRPr sz="2500"/>
          </a:p>
          <a:p>
            <a:pPr indent="-387350" lvl="0" marL="457200" rtl="0" algn="l">
              <a:spcBef>
                <a:spcPts val="0"/>
              </a:spcBef>
              <a:spcAft>
                <a:spcPts val="0"/>
              </a:spcAft>
              <a:buSzPts val="2500"/>
              <a:buChar char="●"/>
            </a:pPr>
            <a:r>
              <a:rPr lang="en-US" sz="2500"/>
              <a:t>Red: Table</a:t>
            </a:r>
            <a:endParaRPr sz="2500"/>
          </a:p>
          <a:p>
            <a:pPr indent="-387350" lvl="0" marL="457200" rtl="0" algn="l">
              <a:spcBef>
                <a:spcPts val="0"/>
              </a:spcBef>
              <a:spcAft>
                <a:spcPts val="0"/>
              </a:spcAft>
              <a:buSzPts val="2500"/>
              <a:buChar char="●"/>
            </a:pPr>
            <a:r>
              <a:rPr lang="en-US" sz="2500"/>
              <a:t>Blue: Chair</a:t>
            </a:r>
            <a:endParaRPr sz="2500"/>
          </a:p>
          <a:p>
            <a:pPr indent="-387350" lvl="0" marL="457200" rtl="0" algn="l">
              <a:spcBef>
                <a:spcPts val="0"/>
              </a:spcBef>
              <a:spcAft>
                <a:spcPts val="0"/>
              </a:spcAft>
              <a:buSzPts val="2500"/>
              <a:buChar char="●"/>
            </a:pPr>
            <a:r>
              <a:rPr lang="en-US" sz="2500"/>
              <a:t>Green: Leg</a:t>
            </a:r>
            <a:endParaRPr sz="2500"/>
          </a:p>
        </p:txBody>
      </p:sp>
      <p:pic>
        <p:nvPicPr>
          <p:cNvPr id="521" name="Google Shape;521;g33b0f50b175_0_6"/>
          <p:cNvPicPr preferRelativeResize="0"/>
          <p:nvPr/>
        </p:nvPicPr>
        <p:blipFill>
          <a:blip r:embed="rId4">
            <a:alphaModFix/>
          </a:blip>
          <a:stretch>
            <a:fillRect/>
          </a:stretch>
        </p:blipFill>
        <p:spPr>
          <a:xfrm>
            <a:off x="10575300" y="1447800"/>
            <a:ext cx="6764091" cy="8839199"/>
          </a:xfrm>
          <a:prstGeom prst="rect">
            <a:avLst/>
          </a:prstGeom>
          <a:noFill/>
          <a:ln>
            <a:noFill/>
          </a:ln>
        </p:spPr>
      </p:pic>
      <p:pic>
        <p:nvPicPr>
          <p:cNvPr id="522" name="Google Shape;522;g33b0f50b175_0_6"/>
          <p:cNvPicPr preferRelativeResize="0"/>
          <p:nvPr/>
        </p:nvPicPr>
        <p:blipFill>
          <a:blip r:embed="rId5">
            <a:alphaModFix/>
          </a:blip>
          <a:stretch>
            <a:fillRect/>
          </a:stretch>
        </p:blipFill>
        <p:spPr>
          <a:xfrm>
            <a:off x="579700" y="6008850"/>
            <a:ext cx="8443476" cy="4201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33b0f50b175_3_78"/>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528" name="Google Shape;528;g33b0f50b175_3_78"/>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33b0f50b175_3_78"/>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33b0f50b175_3_78"/>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33b0f50b175_3_78"/>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33b0f50b175_3_78"/>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533" name="Google Shape;533;g33b0f50b175_3_78"/>
          <p:cNvSpPr txBox="1"/>
          <p:nvPr/>
        </p:nvSpPr>
        <p:spPr>
          <a:xfrm>
            <a:off x="130500" y="1565875"/>
            <a:ext cx="891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3.2. PPO Approach to Training a RL Agent</a:t>
            </a:r>
            <a:endParaRPr/>
          </a:p>
        </p:txBody>
      </p:sp>
      <p:sp>
        <p:nvSpPr>
          <p:cNvPr id="534" name="Google Shape;534;g33b0f50b175_3_78"/>
          <p:cNvSpPr txBox="1"/>
          <p:nvPr/>
        </p:nvSpPr>
        <p:spPr>
          <a:xfrm>
            <a:off x="842875" y="2242975"/>
            <a:ext cx="17445000" cy="4802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1"/>
              </a:buClr>
              <a:buSzPts val="2500"/>
              <a:buChar char="●"/>
            </a:pPr>
            <a:r>
              <a:rPr lang="en-US" sz="2500">
                <a:solidFill>
                  <a:schemeClr val="dk1"/>
                </a:solidFill>
              </a:rPr>
              <a:t>Overview:</a:t>
            </a:r>
            <a:endParaRPr sz="2500">
              <a:solidFill>
                <a:schemeClr val="dk1"/>
              </a:solidFill>
            </a:endParaRPr>
          </a:p>
          <a:p>
            <a:pPr indent="-387350" lvl="1" marL="914400" rtl="0" algn="l">
              <a:spcBef>
                <a:spcPts val="0"/>
              </a:spcBef>
              <a:spcAft>
                <a:spcPts val="0"/>
              </a:spcAft>
              <a:buClr>
                <a:schemeClr val="dk1"/>
              </a:buClr>
              <a:buSzPts val="2500"/>
              <a:buChar char="○"/>
            </a:pPr>
            <a:r>
              <a:rPr b="1" lang="en-US" sz="2500">
                <a:solidFill>
                  <a:schemeClr val="dk1"/>
                </a:solidFill>
              </a:rPr>
              <a:t>Proximal Policy Optimization (PPO)</a:t>
            </a:r>
            <a:r>
              <a:rPr lang="en-US" sz="2500">
                <a:solidFill>
                  <a:schemeClr val="dk1"/>
                </a:solidFill>
              </a:rPr>
              <a:t> is a policy gradient method that balances exploration and exploitation by constraining policy updates.</a:t>
            </a:r>
            <a:endParaRPr sz="2500">
              <a:solidFill>
                <a:schemeClr val="dk1"/>
              </a:solidFill>
            </a:endParaRPr>
          </a:p>
          <a:p>
            <a:pPr indent="-387350" lvl="1" marL="914400" rtl="0" algn="l">
              <a:spcBef>
                <a:spcPts val="0"/>
              </a:spcBef>
              <a:spcAft>
                <a:spcPts val="0"/>
              </a:spcAft>
              <a:buClr>
                <a:schemeClr val="dk1"/>
              </a:buClr>
              <a:buSzPts val="2500"/>
              <a:buChar char="○"/>
            </a:pPr>
            <a:r>
              <a:rPr lang="en-US" sz="2500">
                <a:solidFill>
                  <a:schemeClr val="dk1"/>
                </a:solidFill>
              </a:rPr>
              <a:t>PPO ensures stable and efficient learning.</a:t>
            </a:r>
            <a:endParaRPr sz="2500">
              <a:solidFill>
                <a:schemeClr val="dk1"/>
              </a:solidFill>
            </a:endParaRPr>
          </a:p>
          <a:p>
            <a:pPr indent="-387350" lvl="1" marL="914400" rtl="0" algn="l">
              <a:spcBef>
                <a:spcPts val="0"/>
              </a:spcBef>
              <a:spcAft>
                <a:spcPts val="0"/>
              </a:spcAft>
              <a:buClr>
                <a:schemeClr val="dk1"/>
              </a:buClr>
              <a:buSzPts val="2500"/>
              <a:buChar char="○"/>
            </a:pPr>
            <a:r>
              <a:rPr lang="en-US" sz="2500">
                <a:solidFill>
                  <a:schemeClr val="dk1"/>
                </a:solidFill>
              </a:rPr>
              <a:t>Actor-Critic architecture: The actor learns the policy, and the critic estimates the value function.</a:t>
            </a:r>
            <a:endParaRPr sz="2500">
              <a:solidFill>
                <a:schemeClr val="dk1"/>
              </a:solidFill>
            </a:endParaRPr>
          </a:p>
          <a:p>
            <a:pPr indent="0" lvl="0" marL="914400" rtl="0" algn="l">
              <a:spcBef>
                <a:spcPts val="0"/>
              </a:spcBef>
              <a:spcAft>
                <a:spcPts val="0"/>
              </a:spcAft>
              <a:buNone/>
            </a:pPr>
            <a:r>
              <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How PPO Works:</a:t>
            </a:r>
            <a:endParaRPr sz="2500">
              <a:solidFill>
                <a:schemeClr val="dk1"/>
              </a:solidFill>
            </a:endParaRPr>
          </a:p>
          <a:p>
            <a:pPr indent="-387350" lvl="0" marL="914400" rtl="0" algn="l">
              <a:spcBef>
                <a:spcPts val="0"/>
              </a:spcBef>
              <a:spcAft>
                <a:spcPts val="0"/>
              </a:spcAft>
              <a:buClr>
                <a:schemeClr val="dk1"/>
              </a:buClr>
              <a:buSzPts val="2500"/>
              <a:buAutoNum type="arabicPeriod"/>
            </a:pPr>
            <a:r>
              <a:rPr lang="en-US" sz="2500">
                <a:solidFill>
                  <a:schemeClr val="dk1"/>
                </a:solidFill>
              </a:rPr>
              <a:t>Agent-Environment Interaction: The agent executes actions in a series of episodes.</a:t>
            </a:r>
            <a:endParaRPr sz="2500">
              <a:solidFill>
                <a:schemeClr val="dk1"/>
              </a:solidFill>
            </a:endParaRPr>
          </a:p>
          <a:p>
            <a:pPr indent="-387350" lvl="0" marL="914400" rtl="0" algn="l">
              <a:spcBef>
                <a:spcPts val="0"/>
              </a:spcBef>
              <a:spcAft>
                <a:spcPts val="0"/>
              </a:spcAft>
              <a:buClr>
                <a:schemeClr val="dk1"/>
              </a:buClr>
              <a:buSzPts val="2500"/>
              <a:buAutoNum type="arabicPeriod"/>
            </a:pPr>
            <a:r>
              <a:rPr lang="en-US" sz="2500">
                <a:solidFill>
                  <a:schemeClr val="dk1"/>
                </a:solidFill>
              </a:rPr>
              <a:t>Policy Representation: The policy is represented by a neural network, where θ denotes the network’s parameters.</a:t>
            </a:r>
            <a:endParaRPr sz="2500">
              <a:solidFill>
                <a:schemeClr val="dk1"/>
              </a:solidFill>
            </a:endParaRPr>
          </a:p>
          <a:p>
            <a:pPr indent="-387350" lvl="0" marL="914400" rtl="0" algn="l">
              <a:spcBef>
                <a:spcPts val="0"/>
              </a:spcBef>
              <a:spcAft>
                <a:spcPts val="0"/>
              </a:spcAft>
              <a:buClr>
                <a:schemeClr val="dk1"/>
              </a:buClr>
              <a:buSzPts val="2500"/>
              <a:buAutoNum type="arabicPeriod"/>
            </a:pPr>
            <a:r>
              <a:rPr lang="en-US" sz="2500">
                <a:solidFill>
                  <a:schemeClr val="dk1"/>
                </a:solidFill>
              </a:rPr>
              <a:t>Training Process:</a:t>
            </a:r>
            <a:endParaRPr sz="2500">
              <a:solidFill>
                <a:schemeClr val="dk1"/>
              </a:solidFill>
            </a:endParaRPr>
          </a:p>
          <a:p>
            <a:pPr indent="-387350" lvl="1" marL="1371600" rtl="0" algn="l">
              <a:spcBef>
                <a:spcPts val="0"/>
              </a:spcBef>
              <a:spcAft>
                <a:spcPts val="0"/>
              </a:spcAft>
              <a:buClr>
                <a:schemeClr val="dk1"/>
              </a:buClr>
              <a:buSzPts val="2500"/>
              <a:buAutoNum type="alphaLcPeriod"/>
            </a:pPr>
            <a:r>
              <a:rPr lang="en-US" sz="2500">
                <a:solidFill>
                  <a:schemeClr val="dk1"/>
                </a:solidFill>
              </a:rPr>
              <a:t>Two neural networks: Actor (outputs action probabilities) and Critic (estimates state value).</a:t>
            </a:r>
            <a:endParaRPr sz="2500">
              <a:solidFill>
                <a:schemeClr val="dk1"/>
              </a:solidFill>
            </a:endParaRPr>
          </a:p>
          <a:p>
            <a:pPr indent="-387350" lvl="1" marL="1371600" rtl="0" algn="l">
              <a:spcBef>
                <a:spcPts val="0"/>
              </a:spcBef>
              <a:spcAft>
                <a:spcPts val="0"/>
              </a:spcAft>
              <a:buClr>
                <a:schemeClr val="dk1"/>
              </a:buClr>
              <a:buSzPts val="2500"/>
              <a:buAutoNum type="alphaLcPeriod"/>
            </a:pPr>
            <a:r>
              <a:rPr lang="en-US" sz="2500">
                <a:solidFill>
                  <a:schemeClr val="dk1"/>
                </a:solidFill>
              </a:rPr>
              <a:t>The goal: Optimize the policy to maximize the expected discounted sum of rewards.</a:t>
            </a:r>
            <a:endParaRPr sz="2500">
              <a:solidFill>
                <a:schemeClr val="dk1"/>
              </a:solidFill>
            </a:endParaRPr>
          </a:p>
        </p:txBody>
      </p:sp>
      <p:pic>
        <p:nvPicPr>
          <p:cNvPr id="535" name="Google Shape;535;g33b0f50b175_3_78"/>
          <p:cNvPicPr preferRelativeResize="0"/>
          <p:nvPr/>
        </p:nvPicPr>
        <p:blipFill>
          <a:blip r:embed="rId4">
            <a:alphaModFix/>
          </a:blip>
          <a:stretch>
            <a:fillRect/>
          </a:stretch>
        </p:blipFill>
        <p:spPr>
          <a:xfrm>
            <a:off x="11339750" y="6965275"/>
            <a:ext cx="5905290" cy="3321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33b18a638f7_0_1"/>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541" name="Google Shape;541;g33b18a638f7_0_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33b18a638f7_0_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33b18a638f7_0_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33b18a638f7_0_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33b18a638f7_0_1"/>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546" name="Google Shape;546;g33b18a638f7_0_1"/>
          <p:cNvSpPr txBox="1"/>
          <p:nvPr/>
        </p:nvSpPr>
        <p:spPr>
          <a:xfrm>
            <a:off x="130500" y="1565875"/>
            <a:ext cx="891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3.2. PPO Approach to Training a RL Agent</a:t>
            </a:r>
            <a:endParaRPr/>
          </a:p>
        </p:txBody>
      </p:sp>
      <p:sp>
        <p:nvSpPr>
          <p:cNvPr id="547" name="Google Shape;547;g33b18a638f7_0_1"/>
          <p:cNvSpPr txBox="1"/>
          <p:nvPr/>
        </p:nvSpPr>
        <p:spPr>
          <a:xfrm>
            <a:off x="842875" y="2242975"/>
            <a:ext cx="174450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Char char="❏"/>
            </a:pPr>
            <a:r>
              <a:rPr b="1" lang="en-US" sz="2700">
                <a:solidFill>
                  <a:schemeClr val="dk1"/>
                </a:solidFill>
              </a:rPr>
              <a:t>Network Architecture &amp; Action Selection</a:t>
            </a:r>
            <a:endParaRPr b="1" sz="2700">
              <a:solidFill>
                <a:schemeClr val="dk1"/>
              </a:solidFill>
            </a:endParaRPr>
          </a:p>
        </p:txBody>
      </p:sp>
      <p:sp>
        <p:nvSpPr>
          <p:cNvPr id="548" name="Google Shape;548;g33b18a638f7_0_1"/>
          <p:cNvSpPr txBox="1"/>
          <p:nvPr/>
        </p:nvSpPr>
        <p:spPr>
          <a:xfrm>
            <a:off x="1551700" y="2843275"/>
            <a:ext cx="16736100" cy="44175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Actor-Critic Network Architecture:</a:t>
            </a:r>
            <a:endParaRPr sz="2500"/>
          </a:p>
          <a:p>
            <a:pPr indent="-387350" lvl="1" marL="914400" rtl="0" algn="l">
              <a:spcBef>
                <a:spcPts val="0"/>
              </a:spcBef>
              <a:spcAft>
                <a:spcPts val="0"/>
              </a:spcAft>
              <a:buSzPts val="2500"/>
              <a:buChar char="○"/>
            </a:pPr>
            <a:r>
              <a:rPr lang="en-US" sz="2500"/>
              <a:t>Grid, order, and platform index processed using Convolutional Neural Network (CNN).</a:t>
            </a:r>
            <a:endParaRPr sz="2500"/>
          </a:p>
          <a:p>
            <a:pPr indent="-387350" lvl="1" marL="914400" rtl="0" algn="l">
              <a:spcBef>
                <a:spcPts val="0"/>
              </a:spcBef>
              <a:spcAft>
                <a:spcPts val="0"/>
              </a:spcAft>
              <a:buSzPts val="2500"/>
              <a:buChar char="○"/>
            </a:pPr>
            <a:r>
              <a:rPr lang="en-US" sz="2500"/>
              <a:t>The actor outputs logits for the four action components (x, y, piece type, rotation), which are then converted into probability distributions using a softmax function.</a:t>
            </a:r>
            <a:endParaRPr sz="2500"/>
          </a:p>
          <a:p>
            <a:pPr indent="-387350" lvl="1" marL="914400" rtl="0" algn="l">
              <a:spcBef>
                <a:spcPts val="0"/>
              </a:spcBef>
              <a:spcAft>
                <a:spcPts val="0"/>
              </a:spcAft>
              <a:buSzPts val="2500"/>
              <a:buChar char="○"/>
            </a:pPr>
            <a:r>
              <a:rPr lang="en-US" sz="2500"/>
              <a:t>Rotation fixed at 0, as items are non-rotatable.</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Char char="●"/>
            </a:pPr>
            <a:r>
              <a:rPr lang="en-US" sz="2500"/>
              <a:t>Action Selection &amp; Masking:</a:t>
            </a:r>
            <a:endParaRPr sz="2500"/>
          </a:p>
          <a:p>
            <a:pPr indent="-387350" lvl="1" marL="914400" rtl="0" algn="l">
              <a:spcBef>
                <a:spcPts val="0"/>
              </a:spcBef>
              <a:spcAft>
                <a:spcPts val="0"/>
              </a:spcAft>
              <a:buSzPts val="2500"/>
              <a:buChar char="○"/>
            </a:pPr>
            <a:r>
              <a:rPr lang="en-US" sz="2500"/>
              <a:t>Masking invalid pieces (those with zero remaining quantity) by setting their logits to negative infinity, ensuring only valid pieces are selected.</a:t>
            </a:r>
            <a:endParaRPr sz="2500"/>
          </a:p>
          <a:p>
            <a:pPr indent="-387350" lvl="1" marL="914400" rtl="0" algn="l">
              <a:spcBef>
                <a:spcPts val="0"/>
              </a:spcBef>
              <a:spcAft>
                <a:spcPts val="0"/>
              </a:spcAft>
              <a:buSzPts val="2500"/>
              <a:buChar char="○"/>
            </a:pPr>
            <a:r>
              <a:rPr lang="en-US" sz="2500"/>
              <a:t>Action probabilities are sampled from categorical distributions for each component.</a:t>
            </a:r>
            <a:endParaRPr sz="2500"/>
          </a:p>
          <a:p>
            <a:pPr indent="-387350" lvl="1" marL="914400" rtl="0" algn="l">
              <a:spcBef>
                <a:spcPts val="0"/>
              </a:spcBef>
              <a:spcAft>
                <a:spcPts val="0"/>
              </a:spcAft>
              <a:buSzPts val="2500"/>
              <a:buChar char="○"/>
            </a:pPr>
            <a:r>
              <a:rPr lang="en-US" sz="2500"/>
              <a:t>Total action log probability is the sum of individual log probabilities.</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txBox="1"/>
          <p:nvPr/>
        </p:nvSpPr>
        <p:spPr>
          <a:xfrm>
            <a:off x="880110" y="9659449"/>
            <a:ext cx="5989320" cy="296039"/>
          </a:xfrm>
          <a:prstGeom prst="rect">
            <a:avLst/>
          </a:prstGeom>
          <a:noFill/>
          <a:ln>
            <a:noFill/>
          </a:ln>
        </p:spPr>
        <p:txBody>
          <a:bodyPr anchorCtr="0" anchor="t" bIns="0" lIns="0" spcFirstLastPara="1" rIns="0" wrap="square" tIns="0">
            <a:spAutoFit/>
          </a:bodyPr>
          <a:lstStyle/>
          <a:p>
            <a:pPr indent="0" lvl="0" marL="0" marR="0" rtl="0" algn="l">
              <a:lnSpc>
                <a:spcPct val="119936"/>
              </a:lnSpc>
              <a:spcBef>
                <a:spcPts val="0"/>
              </a:spcBef>
              <a:spcAft>
                <a:spcPts val="0"/>
              </a:spcAft>
              <a:buNone/>
            </a:pPr>
            <a:r>
              <a:rPr b="0" i="0" lang="en-US" sz="1575" u="none" cap="none" strike="noStrike">
                <a:solidFill>
                  <a:srgbClr val="CECDCD"/>
                </a:solidFill>
                <a:latin typeface="Arimo"/>
                <a:ea typeface="Arimo"/>
                <a:cs typeface="Arimo"/>
                <a:sym typeface="Arimo"/>
              </a:rPr>
              <a:t>© Copyright FPT Software – Level of Confidentiality </a:t>
            </a:r>
            <a:endParaRPr/>
          </a:p>
        </p:txBody>
      </p:sp>
      <p:sp>
        <p:nvSpPr>
          <p:cNvPr id="143" name="Google Shape;143;p3"/>
          <p:cNvSpPr/>
          <p:nvPr/>
        </p:nvSpPr>
        <p:spPr>
          <a:xfrm>
            <a:off x="-640080" y="88404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14" l="0" r="0" t="0"/>
            </a:stretch>
          </a:blipFill>
          <a:ln>
            <a:noFill/>
          </a:ln>
        </p:spPr>
      </p:sp>
      <p:sp>
        <p:nvSpPr>
          <p:cNvPr id="145" name="Google Shape;145;p3"/>
          <p:cNvSpPr txBox="1"/>
          <p:nvPr/>
        </p:nvSpPr>
        <p:spPr>
          <a:xfrm>
            <a:off x="1028700" y="8089581"/>
            <a:ext cx="18212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600" u="none" cap="none" strike="noStrike">
                <a:solidFill>
                  <a:srgbClr val="33B2C1"/>
                </a:solidFill>
                <a:latin typeface="Arimo"/>
                <a:ea typeface="Arimo"/>
                <a:cs typeface="Arimo"/>
                <a:sym typeface="Arimo"/>
              </a:rPr>
              <a:t>01.</a:t>
            </a:r>
            <a:r>
              <a:rPr b="1" i="0" lang="en-US" sz="6600" u="none" cap="none" strike="noStrike">
                <a:solidFill>
                  <a:srgbClr val="FFFFFF"/>
                </a:solidFill>
                <a:latin typeface="Arimo"/>
                <a:ea typeface="Arimo"/>
                <a:cs typeface="Arimo"/>
                <a:sym typeface="Arimo"/>
              </a:rPr>
              <a:t> </a:t>
            </a:r>
            <a:r>
              <a:rPr b="1" lang="en-US" sz="6600">
                <a:solidFill>
                  <a:srgbClr val="FFFFFF"/>
                </a:solidFill>
                <a:latin typeface="Arimo"/>
                <a:ea typeface="Arimo"/>
                <a:cs typeface="Arimo"/>
                <a:sym typeface="Arimo"/>
              </a:rPr>
              <a:t>INTRODUCTION</a:t>
            </a:r>
            <a:endParaRPr/>
          </a:p>
        </p:txBody>
      </p:sp>
      <p:sp>
        <p:nvSpPr>
          <p:cNvPr id="146" name="Google Shape;146;p3"/>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33b18a638f7_0_11"/>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554" name="Google Shape;554;g33b18a638f7_0_1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33b18a638f7_0_1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33b18a638f7_0_1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33b18a638f7_0_1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33b18a638f7_0_11"/>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559" name="Google Shape;559;g33b18a638f7_0_11"/>
          <p:cNvSpPr txBox="1"/>
          <p:nvPr/>
        </p:nvSpPr>
        <p:spPr>
          <a:xfrm>
            <a:off x="130500" y="1565875"/>
            <a:ext cx="891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3.2. PPO Approach to Training a RL Agent</a:t>
            </a:r>
            <a:endParaRPr/>
          </a:p>
        </p:txBody>
      </p:sp>
      <p:sp>
        <p:nvSpPr>
          <p:cNvPr id="560" name="Google Shape;560;g33b18a638f7_0_11"/>
          <p:cNvSpPr txBox="1"/>
          <p:nvPr/>
        </p:nvSpPr>
        <p:spPr>
          <a:xfrm>
            <a:off x="842875" y="2242975"/>
            <a:ext cx="174450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Char char="❏"/>
            </a:pPr>
            <a:r>
              <a:rPr b="1" lang="en-US" sz="2700">
                <a:solidFill>
                  <a:schemeClr val="dk1"/>
                </a:solidFill>
              </a:rPr>
              <a:t>Advantage Function &amp; Probability Ratio</a:t>
            </a:r>
            <a:endParaRPr b="1" sz="2700">
              <a:solidFill>
                <a:schemeClr val="dk1"/>
              </a:solidFill>
            </a:endParaRPr>
          </a:p>
        </p:txBody>
      </p:sp>
      <p:sp>
        <p:nvSpPr>
          <p:cNvPr id="561" name="Google Shape;561;g33b18a638f7_0_11"/>
          <p:cNvSpPr txBox="1"/>
          <p:nvPr/>
        </p:nvSpPr>
        <p:spPr>
          <a:xfrm>
            <a:off x="1551700" y="2843275"/>
            <a:ext cx="16736100" cy="5956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Advantage Function</a:t>
            </a:r>
            <a:r>
              <a:rPr lang="en-US" sz="2500"/>
              <a:t>:</a:t>
            </a:r>
            <a:endParaRPr sz="2500"/>
          </a:p>
          <a:p>
            <a:pPr indent="-387350" lvl="1" marL="914400" rtl="0" algn="l">
              <a:spcBef>
                <a:spcPts val="0"/>
              </a:spcBef>
              <a:spcAft>
                <a:spcPts val="0"/>
              </a:spcAft>
              <a:buSzPts val="2500"/>
              <a:buChar char="○"/>
            </a:pPr>
            <a:r>
              <a:rPr lang="en-US" sz="2500"/>
              <a:t>Advantage (A): Measures the value of an action relative to the expected state value:</a:t>
            </a:r>
            <a:endParaRPr sz="2500"/>
          </a:p>
          <a:p>
            <a:pPr indent="-387350" lvl="2" marL="1371600" rtl="0" algn="l">
              <a:spcBef>
                <a:spcPts val="0"/>
              </a:spcBef>
              <a:spcAft>
                <a:spcPts val="0"/>
              </a:spcAft>
              <a:buSzPts val="2500"/>
              <a:buChar char="■"/>
            </a:pPr>
            <a:r>
              <a:rPr lang="en-US" sz="2500"/>
              <a:t>A=Q−V</a:t>
            </a:r>
            <a:endParaRPr sz="2500"/>
          </a:p>
          <a:p>
            <a:pPr indent="-387350" lvl="2" marL="1371600" rtl="0" algn="l">
              <a:spcBef>
                <a:spcPts val="0"/>
              </a:spcBef>
              <a:spcAft>
                <a:spcPts val="0"/>
              </a:spcAft>
              <a:buSzPts val="2500"/>
              <a:buChar char="■"/>
            </a:pPr>
            <a:r>
              <a:rPr lang="en-US" sz="2500"/>
              <a:t>If A &gt; 0, the action yields a better return than average.</a:t>
            </a:r>
            <a:endParaRPr sz="2500"/>
          </a:p>
          <a:p>
            <a:pPr indent="-387350" lvl="2" marL="1371600" rtl="0" algn="l">
              <a:spcBef>
                <a:spcPts val="0"/>
              </a:spcBef>
              <a:spcAft>
                <a:spcPts val="0"/>
              </a:spcAft>
              <a:buSzPts val="2500"/>
              <a:buChar char="■"/>
            </a:pPr>
            <a:r>
              <a:rPr lang="en-US" sz="2500"/>
              <a:t>We use Generalized Advantage Estimation (GAE) to compute advantages and reduce variance by incorporating a discount factor γ and GAE parameter λ.</a:t>
            </a:r>
            <a:endParaRPr sz="2500"/>
          </a:p>
          <a:p>
            <a:pPr indent="-387350" lvl="4" marL="2286000" rtl="0" algn="l">
              <a:spcBef>
                <a:spcPts val="0"/>
              </a:spcBef>
              <a:spcAft>
                <a:spcPts val="0"/>
              </a:spcAft>
              <a:buSzPts val="2500"/>
              <a:buChar char="○"/>
            </a:pPr>
            <a:r>
              <a:t/>
            </a:r>
            <a:endParaRPr sz="2500"/>
          </a:p>
          <a:p>
            <a:pPr indent="0" lvl="0" marL="2286000" rtl="0" algn="l">
              <a:spcBef>
                <a:spcPts val="0"/>
              </a:spcBef>
              <a:spcAft>
                <a:spcPts val="0"/>
              </a:spcAft>
              <a:buNone/>
            </a:pPr>
            <a:r>
              <a:t/>
            </a:r>
            <a:endParaRPr sz="2500"/>
          </a:p>
          <a:p>
            <a:pPr indent="-387350" lvl="4" marL="2286000" rtl="0" algn="l">
              <a:spcBef>
                <a:spcPts val="0"/>
              </a:spcBef>
              <a:spcAft>
                <a:spcPts val="0"/>
              </a:spcAft>
              <a:buSzPts val="2500"/>
              <a:buChar char="○"/>
            </a:pPr>
            <a:r>
              <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Char char="●"/>
            </a:pPr>
            <a:r>
              <a:rPr lang="en-US" sz="2500"/>
              <a:t>Probability Ratio:</a:t>
            </a:r>
            <a:endParaRPr sz="2500"/>
          </a:p>
          <a:p>
            <a:pPr indent="-387350" lvl="1" marL="914400" rtl="0" algn="l">
              <a:spcBef>
                <a:spcPts val="0"/>
              </a:spcBef>
              <a:spcAft>
                <a:spcPts val="0"/>
              </a:spcAft>
              <a:buSzPts val="2500"/>
              <a:buChar char="○"/>
            </a:pPr>
            <a:r>
              <a:rPr lang="en-US" sz="2500"/>
              <a:t>The ratio        compares the new policy to the old policy for an action in state s.</a:t>
            </a:r>
            <a:endParaRPr sz="2500"/>
          </a:p>
          <a:p>
            <a:pPr indent="-387350" lvl="2" marL="1371600" rtl="0" algn="l">
              <a:spcBef>
                <a:spcPts val="0"/>
              </a:spcBef>
              <a:spcAft>
                <a:spcPts val="0"/>
              </a:spcAft>
              <a:buSzPts val="2500"/>
              <a:buChar char="■"/>
            </a:pPr>
            <a:r>
              <a:rPr lang="en-US" sz="2500"/>
              <a:t>f</a:t>
            </a:r>
            <a:endParaRPr sz="2500"/>
          </a:p>
          <a:p>
            <a:pPr indent="0" lvl="0" marL="1371600" rtl="0" algn="l">
              <a:spcBef>
                <a:spcPts val="0"/>
              </a:spcBef>
              <a:spcAft>
                <a:spcPts val="0"/>
              </a:spcAft>
              <a:buNone/>
            </a:pPr>
            <a:r>
              <a:rPr lang="en-US" sz="2500"/>
              <a:t>fd</a:t>
            </a:r>
            <a:endParaRPr sz="2500"/>
          </a:p>
          <a:p>
            <a:pPr indent="-387350" lvl="2" marL="1371600" rtl="0" algn="l">
              <a:spcBef>
                <a:spcPts val="0"/>
              </a:spcBef>
              <a:spcAft>
                <a:spcPts val="0"/>
              </a:spcAft>
              <a:buSzPts val="2500"/>
              <a:buChar char="■"/>
            </a:pPr>
            <a:r>
              <a:rPr lang="en-US" sz="2500"/>
              <a:t>Interpretation: If                , the action is more likely under the new policy; if                      it's less likely.</a:t>
            </a:r>
            <a:endParaRPr sz="2500"/>
          </a:p>
        </p:txBody>
      </p:sp>
      <p:pic>
        <p:nvPicPr>
          <p:cNvPr id="562" name="Google Shape;562;g33b18a638f7_0_11"/>
          <p:cNvPicPr preferRelativeResize="0"/>
          <p:nvPr/>
        </p:nvPicPr>
        <p:blipFill>
          <a:blip r:embed="rId4">
            <a:alphaModFix/>
          </a:blip>
          <a:stretch>
            <a:fillRect/>
          </a:stretch>
        </p:blipFill>
        <p:spPr>
          <a:xfrm>
            <a:off x="3907050" y="5285350"/>
            <a:ext cx="4191000" cy="428625"/>
          </a:xfrm>
          <a:prstGeom prst="rect">
            <a:avLst/>
          </a:prstGeom>
          <a:noFill/>
          <a:ln>
            <a:noFill/>
          </a:ln>
        </p:spPr>
      </p:pic>
      <p:pic>
        <p:nvPicPr>
          <p:cNvPr id="563" name="Google Shape;563;g33b18a638f7_0_11"/>
          <p:cNvPicPr preferRelativeResize="0"/>
          <p:nvPr/>
        </p:nvPicPr>
        <p:blipFill>
          <a:blip r:embed="rId5">
            <a:alphaModFix/>
          </a:blip>
          <a:stretch>
            <a:fillRect/>
          </a:stretch>
        </p:blipFill>
        <p:spPr>
          <a:xfrm>
            <a:off x="3907050" y="5863300"/>
            <a:ext cx="7458075" cy="533400"/>
          </a:xfrm>
          <a:prstGeom prst="rect">
            <a:avLst/>
          </a:prstGeom>
          <a:noFill/>
          <a:ln>
            <a:noFill/>
          </a:ln>
        </p:spPr>
      </p:pic>
      <p:pic>
        <p:nvPicPr>
          <p:cNvPr id="564" name="Google Shape;564;g33b18a638f7_0_11"/>
          <p:cNvPicPr preferRelativeResize="0"/>
          <p:nvPr/>
        </p:nvPicPr>
        <p:blipFill>
          <a:blip r:embed="rId6">
            <a:alphaModFix/>
          </a:blip>
          <a:stretch>
            <a:fillRect/>
          </a:stretch>
        </p:blipFill>
        <p:spPr>
          <a:xfrm>
            <a:off x="3811250" y="7089300"/>
            <a:ext cx="649061" cy="428625"/>
          </a:xfrm>
          <a:prstGeom prst="rect">
            <a:avLst/>
          </a:prstGeom>
          <a:noFill/>
          <a:ln>
            <a:noFill/>
          </a:ln>
        </p:spPr>
      </p:pic>
      <p:pic>
        <p:nvPicPr>
          <p:cNvPr id="565" name="Google Shape;565;g33b18a638f7_0_11"/>
          <p:cNvPicPr preferRelativeResize="0"/>
          <p:nvPr/>
        </p:nvPicPr>
        <p:blipFill>
          <a:blip r:embed="rId7">
            <a:alphaModFix/>
          </a:blip>
          <a:stretch>
            <a:fillRect/>
          </a:stretch>
        </p:blipFill>
        <p:spPr>
          <a:xfrm>
            <a:off x="3007081" y="7517925"/>
            <a:ext cx="3318375" cy="770100"/>
          </a:xfrm>
          <a:prstGeom prst="rect">
            <a:avLst/>
          </a:prstGeom>
          <a:noFill/>
          <a:ln>
            <a:noFill/>
          </a:ln>
        </p:spPr>
      </p:pic>
      <p:pic>
        <p:nvPicPr>
          <p:cNvPr id="566" name="Google Shape;566;g33b18a638f7_0_11"/>
          <p:cNvPicPr preferRelativeResize="0"/>
          <p:nvPr/>
        </p:nvPicPr>
        <p:blipFill>
          <a:blip r:embed="rId8">
            <a:alphaModFix/>
          </a:blip>
          <a:stretch>
            <a:fillRect/>
          </a:stretch>
        </p:blipFill>
        <p:spPr>
          <a:xfrm>
            <a:off x="5402275" y="8232250"/>
            <a:ext cx="1233924" cy="428625"/>
          </a:xfrm>
          <a:prstGeom prst="rect">
            <a:avLst/>
          </a:prstGeom>
          <a:noFill/>
          <a:ln>
            <a:noFill/>
          </a:ln>
        </p:spPr>
      </p:pic>
      <p:pic>
        <p:nvPicPr>
          <p:cNvPr id="567" name="Google Shape;567;g33b18a638f7_0_11"/>
          <p:cNvPicPr preferRelativeResize="0"/>
          <p:nvPr/>
        </p:nvPicPr>
        <p:blipFill>
          <a:blip r:embed="rId9">
            <a:alphaModFix/>
          </a:blip>
          <a:stretch>
            <a:fillRect/>
          </a:stretch>
        </p:blipFill>
        <p:spPr>
          <a:xfrm>
            <a:off x="13581075" y="8222725"/>
            <a:ext cx="1755980" cy="4286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33b18a638f7_0_49"/>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573" name="Google Shape;573;g33b18a638f7_0_4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33b18a638f7_0_4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33b18a638f7_0_4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33b18a638f7_0_4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33b18a638f7_0_49"/>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578" name="Google Shape;578;g33b18a638f7_0_49"/>
          <p:cNvSpPr txBox="1"/>
          <p:nvPr/>
        </p:nvSpPr>
        <p:spPr>
          <a:xfrm>
            <a:off x="130500" y="1565875"/>
            <a:ext cx="891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3.2. PPO Approach to Training a RL Agent</a:t>
            </a:r>
            <a:endParaRPr/>
          </a:p>
        </p:txBody>
      </p:sp>
      <p:sp>
        <p:nvSpPr>
          <p:cNvPr id="579" name="Google Shape;579;g33b18a638f7_0_49"/>
          <p:cNvSpPr txBox="1"/>
          <p:nvPr/>
        </p:nvSpPr>
        <p:spPr>
          <a:xfrm>
            <a:off x="842875" y="2242975"/>
            <a:ext cx="174450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Char char="❏"/>
            </a:pPr>
            <a:r>
              <a:rPr b="1" lang="en-US" sz="2700">
                <a:solidFill>
                  <a:schemeClr val="dk1"/>
                </a:solidFill>
              </a:rPr>
              <a:t>Objective Function &amp; Training Process</a:t>
            </a:r>
            <a:endParaRPr b="1" sz="2700">
              <a:solidFill>
                <a:schemeClr val="dk1"/>
              </a:solidFill>
            </a:endParaRPr>
          </a:p>
        </p:txBody>
      </p:sp>
      <p:sp>
        <p:nvSpPr>
          <p:cNvPr id="580" name="Google Shape;580;g33b18a638f7_0_49"/>
          <p:cNvSpPr txBox="1"/>
          <p:nvPr/>
        </p:nvSpPr>
        <p:spPr>
          <a:xfrm>
            <a:off x="1551700" y="2843275"/>
            <a:ext cx="16736100" cy="44175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Objective Function</a:t>
            </a:r>
            <a:r>
              <a:rPr lang="en-US" sz="2500"/>
              <a:t>:</a:t>
            </a:r>
            <a:endParaRPr sz="2500"/>
          </a:p>
          <a:p>
            <a:pPr indent="-387350" lvl="1" marL="914400" rtl="0" algn="l">
              <a:spcBef>
                <a:spcPts val="0"/>
              </a:spcBef>
              <a:spcAft>
                <a:spcPts val="0"/>
              </a:spcAft>
              <a:buSzPts val="2500"/>
              <a:buChar char="○"/>
            </a:pPr>
            <a:r>
              <a:rPr lang="en-US" sz="2500"/>
              <a:t>The PPO objective function balances policy improvement and stability:</a:t>
            </a:r>
            <a:endParaRPr sz="2500"/>
          </a:p>
          <a:p>
            <a:pPr indent="-387350" lvl="2" marL="1371600" rtl="0" algn="l">
              <a:spcBef>
                <a:spcPts val="0"/>
              </a:spcBef>
              <a:spcAft>
                <a:spcPts val="0"/>
              </a:spcAft>
              <a:buSzPts val="2500"/>
              <a:buChar char="■"/>
            </a:pPr>
            <a:r>
              <a:rPr lang="en-US" sz="2500"/>
              <a:t>fd</a:t>
            </a:r>
            <a:endParaRPr sz="2500"/>
          </a:p>
          <a:p>
            <a:pPr indent="0" lvl="0" marL="1371600" rtl="0" algn="l">
              <a:spcBef>
                <a:spcPts val="0"/>
              </a:spcBef>
              <a:spcAft>
                <a:spcPts val="0"/>
              </a:spcAft>
              <a:buNone/>
            </a:pPr>
            <a:r>
              <a:t/>
            </a:r>
            <a:endParaRPr sz="2500"/>
          </a:p>
          <a:p>
            <a:pPr indent="-387350" lvl="2" marL="1371600" rtl="0" algn="l">
              <a:spcBef>
                <a:spcPts val="0"/>
              </a:spcBef>
              <a:spcAft>
                <a:spcPts val="0"/>
              </a:spcAft>
              <a:buSzPts val="2500"/>
              <a:buChar char="■"/>
            </a:pPr>
            <a:r>
              <a:rPr lang="en-US" sz="2500"/>
              <a:t>The clip function prevents large policy updates that could destabilize training.</a:t>
            </a:r>
            <a:endParaRPr sz="2500"/>
          </a:p>
          <a:p>
            <a:pPr indent="-387350" lvl="2" marL="1371600" rtl="0" algn="l">
              <a:spcBef>
                <a:spcPts val="0"/>
              </a:spcBef>
              <a:spcAft>
                <a:spcPts val="0"/>
              </a:spcAft>
              <a:buSzPts val="2500"/>
              <a:buChar char="■"/>
            </a:pPr>
            <a:r>
              <a:rPr lang="en-US" sz="2500"/>
              <a:t>Total loss: Combines actor loss, critic loss, and an entropy term to encourage exploration.</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Char char="●"/>
            </a:pPr>
            <a:r>
              <a:rPr lang="en-US" sz="2500"/>
              <a:t>Training Process:</a:t>
            </a:r>
            <a:endParaRPr sz="2500"/>
          </a:p>
          <a:p>
            <a:pPr indent="-387350" lvl="1" marL="914400" rtl="0" algn="l">
              <a:spcBef>
                <a:spcPts val="0"/>
              </a:spcBef>
              <a:spcAft>
                <a:spcPts val="0"/>
              </a:spcAft>
              <a:buSzPts val="2500"/>
              <a:buChar char="○"/>
            </a:pPr>
            <a:r>
              <a:rPr lang="en-US" sz="2500"/>
              <a:t>The agent interacts with the environment, storing states, actions, and rewards.</a:t>
            </a:r>
            <a:endParaRPr sz="2500"/>
          </a:p>
          <a:p>
            <a:pPr indent="-387350" lvl="1" marL="914400" rtl="0" algn="l">
              <a:spcBef>
                <a:spcPts val="0"/>
              </a:spcBef>
              <a:spcAft>
                <a:spcPts val="0"/>
              </a:spcAft>
              <a:buSzPts val="2500"/>
              <a:buChar char="○"/>
            </a:pPr>
            <a:r>
              <a:rPr lang="en-US" sz="2500"/>
              <a:t>The memory is divided into mini-batches and updated using the Adam optimizer.</a:t>
            </a:r>
            <a:endParaRPr sz="2500"/>
          </a:p>
          <a:p>
            <a:pPr indent="-387350" lvl="1" marL="914400" rtl="0" algn="l">
              <a:spcBef>
                <a:spcPts val="0"/>
              </a:spcBef>
              <a:spcAft>
                <a:spcPts val="0"/>
              </a:spcAft>
              <a:buSzPts val="2500"/>
              <a:buChar char="○"/>
            </a:pPr>
            <a:r>
              <a:rPr lang="en-US" sz="2500"/>
              <a:t>Advantages are normalized to reduce variance, and the total loss is minimized during training.</a:t>
            </a:r>
            <a:endParaRPr sz="2500"/>
          </a:p>
        </p:txBody>
      </p:sp>
      <p:pic>
        <p:nvPicPr>
          <p:cNvPr id="581" name="Google Shape;581;g33b18a638f7_0_49"/>
          <p:cNvPicPr preferRelativeResize="0"/>
          <p:nvPr/>
        </p:nvPicPr>
        <p:blipFill>
          <a:blip r:embed="rId4">
            <a:alphaModFix/>
          </a:blip>
          <a:stretch>
            <a:fillRect/>
          </a:stretch>
        </p:blipFill>
        <p:spPr>
          <a:xfrm>
            <a:off x="2987550" y="3697250"/>
            <a:ext cx="7073400" cy="516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33b18a638f7_0_96"/>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587" name="Google Shape;587;g33b18a638f7_0_96"/>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33b18a638f7_0_96"/>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33b18a638f7_0_96"/>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33b18a638f7_0_96"/>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33b18a638f7_0_96"/>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592" name="Google Shape;592;g33b18a638f7_0_96"/>
          <p:cNvSpPr txBox="1"/>
          <p:nvPr/>
        </p:nvSpPr>
        <p:spPr>
          <a:xfrm>
            <a:off x="130500" y="1565875"/>
            <a:ext cx="1027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3.3. </a:t>
            </a:r>
            <a:r>
              <a:rPr lang="en-US" sz="3200">
                <a:solidFill>
                  <a:schemeClr val="dk1"/>
                </a:solidFill>
              </a:rPr>
              <a:t>Deep Q-Network Approach to Training a RL Agent</a:t>
            </a:r>
            <a:endParaRPr/>
          </a:p>
        </p:txBody>
      </p:sp>
      <p:sp>
        <p:nvSpPr>
          <p:cNvPr id="593" name="Google Shape;593;g33b18a638f7_0_96"/>
          <p:cNvSpPr txBox="1"/>
          <p:nvPr/>
        </p:nvSpPr>
        <p:spPr>
          <a:xfrm>
            <a:off x="842875" y="2242975"/>
            <a:ext cx="17445000" cy="72075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1"/>
              </a:buClr>
              <a:buSzPts val="2500"/>
              <a:buChar char="●"/>
            </a:pPr>
            <a:r>
              <a:rPr lang="en-US" sz="2500">
                <a:solidFill>
                  <a:schemeClr val="dk1"/>
                </a:solidFill>
              </a:rPr>
              <a:t>Overview:</a:t>
            </a:r>
            <a:endParaRPr sz="2500">
              <a:solidFill>
                <a:schemeClr val="dk1"/>
              </a:solidFill>
            </a:endParaRPr>
          </a:p>
          <a:p>
            <a:pPr indent="-387350" lvl="1" marL="914400" rtl="0" algn="l">
              <a:spcBef>
                <a:spcPts val="0"/>
              </a:spcBef>
              <a:spcAft>
                <a:spcPts val="0"/>
              </a:spcAft>
              <a:buClr>
                <a:schemeClr val="dk1"/>
              </a:buClr>
              <a:buSzPts val="2500"/>
              <a:buChar char="○"/>
            </a:pPr>
            <a:r>
              <a:rPr b="1" lang="en-US" sz="2500">
                <a:solidFill>
                  <a:schemeClr val="dk1"/>
                </a:solidFill>
              </a:rPr>
              <a:t>Deep Q-Network (DQN) </a:t>
            </a:r>
            <a:r>
              <a:rPr lang="en-US" sz="2500">
                <a:solidFill>
                  <a:schemeClr val="dk1"/>
                </a:solidFill>
              </a:rPr>
              <a:t>is a value-based RL method that approximates the action-value function (Q-function) using a neural network.</a:t>
            </a:r>
            <a:endParaRPr sz="2500">
              <a:solidFill>
                <a:schemeClr val="dk1"/>
              </a:solidFill>
            </a:endParaRPr>
          </a:p>
          <a:p>
            <a:pPr indent="-387350" lvl="1" marL="914400" rtl="0" algn="l">
              <a:spcBef>
                <a:spcPts val="0"/>
              </a:spcBef>
              <a:spcAft>
                <a:spcPts val="0"/>
              </a:spcAft>
              <a:buClr>
                <a:schemeClr val="dk1"/>
              </a:buClr>
              <a:buSzPts val="2500"/>
              <a:buChar char="○"/>
            </a:pPr>
            <a:r>
              <a:rPr lang="en-US" sz="2500">
                <a:solidFill>
                  <a:schemeClr val="dk1"/>
                </a:solidFill>
              </a:rPr>
              <a:t>The goal: maximize expected cumulative reward by selecting optimal actions.</a:t>
            </a:r>
            <a:endParaRPr sz="2500">
              <a:solidFill>
                <a:schemeClr val="dk1"/>
              </a:solidFill>
            </a:endParaRPr>
          </a:p>
          <a:p>
            <a:pPr indent="-387350" lvl="1" marL="914400" rtl="0" algn="l">
              <a:spcBef>
                <a:spcPts val="0"/>
              </a:spcBef>
              <a:spcAft>
                <a:spcPts val="0"/>
              </a:spcAft>
              <a:buClr>
                <a:schemeClr val="dk1"/>
              </a:buClr>
              <a:buSzPts val="2500"/>
              <a:buChar char="○"/>
            </a:pPr>
            <a:r>
              <a:rPr lang="en-US" sz="2500">
                <a:solidFill>
                  <a:schemeClr val="dk1"/>
                </a:solidFill>
              </a:rPr>
              <a:t>Alternative to PPO for the wood-cutting problem.</a:t>
            </a:r>
            <a:endParaRPr sz="2500">
              <a:solidFill>
                <a:schemeClr val="dk1"/>
              </a:solidFill>
            </a:endParaRPr>
          </a:p>
          <a:p>
            <a:pPr indent="0" lvl="0" marL="914400" rtl="0" algn="l">
              <a:spcBef>
                <a:spcPts val="0"/>
              </a:spcBef>
              <a:spcAft>
                <a:spcPts val="0"/>
              </a:spcAft>
              <a:buNone/>
            </a:pPr>
            <a:r>
              <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DQN Network Architecture:</a:t>
            </a:r>
            <a:endParaRPr sz="2500">
              <a:solidFill>
                <a:schemeClr val="dk1"/>
              </a:solidFill>
            </a:endParaRPr>
          </a:p>
          <a:p>
            <a:pPr indent="-387350" lvl="1" marL="914400" rtl="0" algn="l">
              <a:spcBef>
                <a:spcPts val="0"/>
              </a:spcBef>
              <a:spcAft>
                <a:spcPts val="0"/>
              </a:spcAft>
              <a:buClr>
                <a:schemeClr val="dk1"/>
              </a:buClr>
              <a:buSzPts val="2500"/>
              <a:buChar char="○"/>
            </a:pPr>
            <a:r>
              <a:rPr lang="en-US" sz="2500">
                <a:solidFill>
                  <a:schemeClr val="dk1"/>
                </a:solidFill>
              </a:rPr>
              <a:t>Network Design:</a:t>
            </a:r>
            <a:endParaRPr sz="2500">
              <a:solidFill>
                <a:schemeClr val="dk1"/>
              </a:solidFill>
            </a:endParaRPr>
          </a:p>
          <a:p>
            <a:pPr indent="-387350" lvl="2" marL="1371600" rtl="0" algn="l">
              <a:spcBef>
                <a:spcPts val="0"/>
              </a:spcBef>
              <a:spcAft>
                <a:spcPts val="0"/>
              </a:spcAft>
              <a:buClr>
                <a:schemeClr val="dk1"/>
              </a:buClr>
              <a:buSzPts val="2500"/>
              <a:buChar char="■"/>
            </a:pPr>
            <a:r>
              <a:rPr lang="en-US" sz="2500">
                <a:solidFill>
                  <a:schemeClr val="dk1"/>
                </a:solidFill>
              </a:rPr>
              <a:t>Convolutional Neural Network (CNN) processes the grid.</a:t>
            </a:r>
            <a:endParaRPr sz="2500">
              <a:solidFill>
                <a:schemeClr val="dk1"/>
              </a:solidFill>
            </a:endParaRPr>
          </a:p>
          <a:p>
            <a:pPr indent="-387350" lvl="2" marL="1371600" rtl="0" algn="l">
              <a:spcBef>
                <a:spcPts val="0"/>
              </a:spcBef>
              <a:spcAft>
                <a:spcPts val="0"/>
              </a:spcAft>
              <a:buClr>
                <a:schemeClr val="dk1"/>
              </a:buClr>
              <a:buSzPts val="2500"/>
              <a:buChar char="■"/>
            </a:pPr>
            <a:r>
              <a:rPr lang="en-US" sz="2500">
                <a:solidFill>
                  <a:schemeClr val="dk1"/>
                </a:solidFill>
              </a:rPr>
              <a:t>Fully connected layers incorporate the order and platform index.</a:t>
            </a:r>
            <a:endParaRPr sz="2500">
              <a:solidFill>
                <a:schemeClr val="dk1"/>
              </a:solidFill>
            </a:endParaRPr>
          </a:p>
          <a:p>
            <a:pPr indent="-387350" lvl="2" marL="1371600" rtl="0" algn="l">
              <a:spcBef>
                <a:spcPts val="0"/>
              </a:spcBef>
              <a:spcAft>
                <a:spcPts val="0"/>
              </a:spcAft>
              <a:buClr>
                <a:schemeClr val="dk1"/>
              </a:buClr>
              <a:buSzPts val="2500"/>
              <a:buChar char="■"/>
            </a:pPr>
            <a:r>
              <a:rPr lang="en-US" sz="2500">
                <a:solidFill>
                  <a:schemeClr val="dk1"/>
                </a:solidFill>
              </a:rPr>
              <a:t>Dueling Architecture:</a:t>
            </a:r>
            <a:endParaRPr sz="2500">
              <a:solidFill>
                <a:schemeClr val="dk1"/>
              </a:solidFill>
            </a:endParaRPr>
          </a:p>
          <a:p>
            <a:pPr indent="-387350" lvl="3" marL="1828800" rtl="0" algn="l">
              <a:lnSpc>
                <a:spcPct val="115000"/>
              </a:lnSpc>
              <a:spcBef>
                <a:spcPts val="0"/>
              </a:spcBef>
              <a:spcAft>
                <a:spcPts val="0"/>
              </a:spcAft>
              <a:buClr>
                <a:schemeClr val="dk1"/>
              </a:buClr>
              <a:buSzPts val="2500"/>
              <a:buChar char="●"/>
            </a:pPr>
            <a:r>
              <a:rPr lang="en-US" sz="2500">
                <a:solidFill>
                  <a:schemeClr val="dk1"/>
                </a:solidFill>
              </a:rPr>
              <a:t>Splits the output into a state-value stream         and advantage stream </a:t>
            </a:r>
            <a:endParaRPr sz="2500">
              <a:solidFill>
                <a:schemeClr val="dk1"/>
              </a:solidFill>
            </a:endParaRPr>
          </a:p>
          <a:p>
            <a:pPr indent="-387350" lvl="3" marL="1828800" rtl="0" algn="l">
              <a:lnSpc>
                <a:spcPct val="115000"/>
              </a:lnSpc>
              <a:spcBef>
                <a:spcPts val="0"/>
              </a:spcBef>
              <a:spcAft>
                <a:spcPts val="0"/>
              </a:spcAft>
              <a:buClr>
                <a:schemeClr val="dk1"/>
              </a:buClr>
              <a:buSzPts val="2500"/>
              <a:buChar char="●"/>
            </a:pPr>
            <a:r>
              <a:rPr lang="en-US" sz="2500">
                <a:solidFill>
                  <a:schemeClr val="dk1"/>
                </a:solidFill>
              </a:rPr>
              <a:t>ff</a:t>
            </a:r>
            <a:endParaRPr sz="2500">
              <a:solidFill>
                <a:schemeClr val="dk1"/>
              </a:solidFill>
            </a:endParaRPr>
          </a:p>
          <a:p>
            <a:pPr indent="0" lvl="0" marL="1828800" rtl="0" algn="l">
              <a:lnSpc>
                <a:spcPct val="115000"/>
              </a:lnSpc>
              <a:spcBef>
                <a:spcPts val="1200"/>
              </a:spcBef>
              <a:spcAft>
                <a:spcPts val="0"/>
              </a:spcAft>
              <a:buNone/>
            </a:pPr>
            <a:r>
              <a:t/>
            </a:r>
            <a:endParaRPr sz="2500">
              <a:solidFill>
                <a:schemeClr val="dk1"/>
              </a:solidFill>
            </a:endParaRPr>
          </a:p>
          <a:p>
            <a:pPr indent="-387350" lvl="2" marL="1371600" rtl="0" algn="l">
              <a:spcBef>
                <a:spcPts val="1200"/>
              </a:spcBef>
              <a:spcAft>
                <a:spcPts val="0"/>
              </a:spcAft>
              <a:buClr>
                <a:schemeClr val="dk1"/>
              </a:buClr>
              <a:buSzPts val="2500"/>
              <a:buChar char="■"/>
            </a:pPr>
            <a:r>
              <a:rPr lang="en-US" sz="2500">
                <a:solidFill>
                  <a:schemeClr val="dk1"/>
                </a:solidFill>
              </a:rPr>
              <a:t>Benefits of Dueling Architecture:</a:t>
            </a:r>
            <a:endParaRPr sz="2500">
              <a:solidFill>
                <a:schemeClr val="dk1"/>
              </a:solidFill>
            </a:endParaRPr>
          </a:p>
          <a:p>
            <a:pPr indent="-387350" lvl="3" marL="1828800" rtl="0" algn="l">
              <a:spcBef>
                <a:spcPts val="0"/>
              </a:spcBef>
              <a:spcAft>
                <a:spcPts val="0"/>
              </a:spcAft>
              <a:buClr>
                <a:schemeClr val="dk1"/>
              </a:buClr>
              <a:buSzPts val="2500"/>
              <a:buChar char="●"/>
            </a:pPr>
            <a:r>
              <a:rPr lang="en-US" sz="2500">
                <a:solidFill>
                  <a:schemeClr val="dk1"/>
                </a:solidFill>
              </a:rPr>
              <a:t>Improves learning by separately estimating state value and action advantage.</a:t>
            </a:r>
            <a:endParaRPr sz="2500">
              <a:solidFill>
                <a:schemeClr val="dk1"/>
              </a:solidFill>
            </a:endParaRPr>
          </a:p>
          <a:p>
            <a:pPr indent="-387350" lvl="3" marL="1828800" rtl="0" algn="l">
              <a:spcBef>
                <a:spcPts val="0"/>
              </a:spcBef>
              <a:spcAft>
                <a:spcPts val="0"/>
              </a:spcAft>
              <a:buClr>
                <a:schemeClr val="dk1"/>
              </a:buClr>
              <a:buSzPts val="2500"/>
              <a:buChar char="●"/>
            </a:pPr>
            <a:r>
              <a:rPr lang="en-US" sz="2500">
                <a:solidFill>
                  <a:schemeClr val="dk1"/>
                </a:solidFill>
              </a:rPr>
              <a:t>Q-value output is a tensor representing all possible actions.</a:t>
            </a:r>
            <a:endParaRPr sz="2500">
              <a:solidFill>
                <a:schemeClr val="dk1"/>
              </a:solidFill>
            </a:endParaRPr>
          </a:p>
        </p:txBody>
      </p:sp>
      <p:pic>
        <p:nvPicPr>
          <p:cNvPr id="594" name="Google Shape;594;g33b18a638f7_0_96"/>
          <p:cNvPicPr preferRelativeResize="0"/>
          <p:nvPr/>
        </p:nvPicPr>
        <p:blipFill>
          <a:blip r:embed="rId4">
            <a:alphaModFix/>
          </a:blip>
          <a:stretch>
            <a:fillRect/>
          </a:stretch>
        </p:blipFill>
        <p:spPr>
          <a:xfrm>
            <a:off x="8677000" y="6454775"/>
            <a:ext cx="675175" cy="441925"/>
          </a:xfrm>
          <a:prstGeom prst="rect">
            <a:avLst/>
          </a:prstGeom>
          <a:noFill/>
          <a:ln>
            <a:noFill/>
          </a:ln>
        </p:spPr>
      </p:pic>
      <p:pic>
        <p:nvPicPr>
          <p:cNvPr id="595" name="Google Shape;595;g33b18a638f7_0_96"/>
          <p:cNvPicPr preferRelativeResize="0"/>
          <p:nvPr/>
        </p:nvPicPr>
        <p:blipFill>
          <a:blip r:embed="rId5">
            <a:alphaModFix/>
          </a:blip>
          <a:stretch>
            <a:fillRect/>
          </a:stretch>
        </p:blipFill>
        <p:spPr>
          <a:xfrm>
            <a:off x="12680700" y="6523353"/>
            <a:ext cx="1132433" cy="441925"/>
          </a:xfrm>
          <a:prstGeom prst="rect">
            <a:avLst/>
          </a:prstGeom>
          <a:noFill/>
          <a:ln>
            <a:noFill/>
          </a:ln>
        </p:spPr>
      </p:pic>
      <p:pic>
        <p:nvPicPr>
          <p:cNvPr id="596" name="Google Shape;596;g33b18a638f7_0_96"/>
          <p:cNvPicPr preferRelativeResize="0"/>
          <p:nvPr/>
        </p:nvPicPr>
        <p:blipFill>
          <a:blip r:embed="rId6">
            <a:alphaModFix/>
          </a:blip>
          <a:stretch>
            <a:fillRect/>
          </a:stretch>
        </p:blipFill>
        <p:spPr>
          <a:xfrm>
            <a:off x="2733675" y="6965275"/>
            <a:ext cx="5943325" cy="5696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g33b18a638f7_0_110"/>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602" name="Google Shape;602;g33b18a638f7_0_11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33b18a638f7_0_11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33b18a638f7_0_11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33b18a638f7_0_11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33b18a638f7_0_110"/>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607" name="Google Shape;607;g33b18a638f7_0_110"/>
          <p:cNvSpPr txBox="1"/>
          <p:nvPr/>
        </p:nvSpPr>
        <p:spPr>
          <a:xfrm>
            <a:off x="130500" y="1565875"/>
            <a:ext cx="1027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3.3. Deep Q-Network Approach to Training a RL Agent</a:t>
            </a:r>
            <a:endParaRPr/>
          </a:p>
        </p:txBody>
      </p:sp>
      <p:sp>
        <p:nvSpPr>
          <p:cNvPr id="608" name="Google Shape;608;g33b18a638f7_0_110"/>
          <p:cNvSpPr txBox="1"/>
          <p:nvPr/>
        </p:nvSpPr>
        <p:spPr>
          <a:xfrm>
            <a:off x="842875" y="2242975"/>
            <a:ext cx="174450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Char char="❏"/>
            </a:pPr>
            <a:r>
              <a:rPr b="1" lang="en-US" sz="2700">
                <a:solidFill>
                  <a:schemeClr val="dk1"/>
                </a:solidFill>
              </a:rPr>
              <a:t>Action Selection and Exploration</a:t>
            </a:r>
            <a:endParaRPr b="1" sz="2700">
              <a:solidFill>
                <a:schemeClr val="dk1"/>
              </a:solidFill>
            </a:endParaRPr>
          </a:p>
        </p:txBody>
      </p:sp>
      <p:sp>
        <p:nvSpPr>
          <p:cNvPr id="609" name="Google Shape;609;g33b18a638f7_0_110"/>
          <p:cNvSpPr txBox="1"/>
          <p:nvPr/>
        </p:nvSpPr>
        <p:spPr>
          <a:xfrm>
            <a:off x="1551700" y="2843275"/>
            <a:ext cx="167361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Exploration Strategy</a:t>
            </a:r>
            <a:r>
              <a:rPr lang="en-US" sz="2500"/>
              <a:t>:</a:t>
            </a:r>
            <a:endParaRPr sz="2500"/>
          </a:p>
          <a:p>
            <a:pPr indent="-387350" lvl="1" marL="914400" rtl="0" algn="l">
              <a:spcBef>
                <a:spcPts val="0"/>
              </a:spcBef>
              <a:spcAft>
                <a:spcPts val="0"/>
              </a:spcAft>
              <a:buSzPts val="2500"/>
              <a:buChar char="○"/>
            </a:pPr>
            <a:r>
              <a:rPr lang="en-US" sz="2500"/>
              <a:t>Uses an ε-greedy policy for exploration.</a:t>
            </a:r>
            <a:endParaRPr sz="2500"/>
          </a:p>
          <a:p>
            <a:pPr indent="-387350" lvl="2" marL="1371600" rtl="0" algn="l">
              <a:spcBef>
                <a:spcPts val="0"/>
              </a:spcBef>
              <a:spcAft>
                <a:spcPts val="0"/>
              </a:spcAft>
              <a:buSzPts val="2500"/>
              <a:buChar char="■"/>
            </a:pPr>
            <a:r>
              <a:rPr lang="en-US" sz="2500"/>
              <a:t>With probability ε, the agent selects a random action (ensuring the piece type has remaining quantity).</a:t>
            </a:r>
            <a:endParaRPr sz="2500"/>
          </a:p>
          <a:p>
            <a:pPr indent="-387350" lvl="2" marL="1371600" rtl="0" algn="l">
              <a:spcBef>
                <a:spcPts val="0"/>
              </a:spcBef>
              <a:spcAft>
                <a:spcPts val="0"/>
              </a:spcAft>
              <a:buSzPts val="2500"/>
              <a:buChar char="■"/>
            </a:pPr>
            <a:r>
              <a:rPr lang="en-US" sz="2500"/>
              <a:t>Otherwise, it selects the action with the highest Q-value.</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Char char="●"/>
            </a:pPr>
            <a:r>
              <a:rPr lang="en-US" sz="2500"/>
              <a:t>Handling Invalid Actions</a:t>
            </a:r>
            <a:r>
              <a:rPr lang="en-US" sz="2500"/>
              <a:t>:</a:t>
            </a:r>
            <a:endParaRPr sz="2500"/>
          </a:p>
          <a:p>
            <a:pPr indent="-387350" lvl="1" marL="914400" rtl="0" algn="l">
              <a:spcBef>
                <a:spcPts val="0"/>
              </a:spcBef>
              <a:spcAft>
                <a:spcPts val="0"/>
              </a:spcAft>
              <a:buSzPts val="2500"/>
              <a:buChar char="○"/>
            </a:pPr>
            <a:r>
              <a:rPr lang="en-US" sz="2500"/>
              <a:t>Mask invalid piece types by setting Q-values to negative infinity for those actions.</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Char char="●"/>
            </a:pPr>
            <a:r>
              <a:rPr lang="en-US" sz="2500"/>
              <a:t>Decay of ε:</a:t>
            </a:r>
            <a:endParaRPr sz="2500"/>
          </a:p>
          <a:p>
            <a:pPr indent="-387350" lvl="1" marL="914400" rtl="0" algn="l">
              <a:spcBef>
                <a:spcPts val="0"/>
              </a:spcBef>
              <a:spcAft>
                <a:spcPts val="0"/>
              </a:spcAft>
              <a:buSzPts val="2500"/>
              <a:buChar char="○"/>
            </a:pPr>
            <a:r>
              <a:rPr lang="en-US" sz="2500"/>
              <a:t>ε decays from 1.0 to 0.01 over time to encourage exploitation as training progresses.</a:t>
            </a:r>
            <a:endParaRPr sz="2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g33b18a638f7_0_121"/>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615" name="Google Shape;615;g33b18a638f7_0_12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33b18a638f7_0_12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33b18a638f7_0_12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33b18a638f7_0_12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33b18a638f7_0_121"/>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620" name="Google Shape;620;g33b18a638f7_0_121"/>
          <p:cNvSpPr txBox="1"/>
          <p:nvPr/>
        </p:nvSpPr>
        <p:spPr>
          <a:xfrm>
            <a:off x="130500" y="1565875"/>
            <a:ext cx="1027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3.3. Deep Q-Network Approach to Training a RL Agent</a:t>
            </a:r>
            <a:endParaRPr/>
          </a:p>
        </p:txBody>
      </p:sp>
      <p:sp>
        <p:nvSpPr>
          <p:cNvPr id="621" name="Google Shape;621;g33b18a638f7_0_121"/>
          <p:cNvSpPr txBox="1"/>
          <p:nvPr/>
        </p:nvSpPr>
        <p:spPr>
          <a:xfrm>
            <a:off x="842875" y="2242975"/>
            <a:ext cx="174450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Char char="❏"/>
            </a:pPr>
            <a:r>
              <a:rPr b="1" lang="en-US" sz="2700">
                <a:solidFill>
                  <a:schemeClr val="dk1"/>
                </a:solidFill>
              </a:rPr>
              <a:t>Experience Replay</a:t>
            </a:r>
            <a:endParaRPr b="1" sz="2700">
              <a:solidFill>
                <a:schemeClr val="dk1"/>
              </a:solidFill>
            </a:endParaRPr>
          </a:p>
        </p:txBody>
      </p:sp>
      <p:sp>
        <p:nvSpPr>
          <p:cNvPr id="622" name="Google Shape;622;g33b18a638f7_0_121"/>
          <p:cNvSpPr txBox="1"/>
          <p:nvPr/>
        </p:nvSpPr>
        <p:spPr>
          <a:xfrm>
            <a:off x="1551700" y="2843275"/>
            <a:ext cx="167361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Replay Buffer:</a:t>
            </a:r>
            <a:endParaRPr sz="2500"/>
          </a:p>
          <a:p>
            <a:pPr indent="-387350" lvl="1" marL="914400" rtl="0" algn="l">
              <a:spcBef>
                <a:spcPts val="0"/>
              </a:spcBef>
              <a:spcAft>
                <a:spcPts val="0"/>
              </a:spcAft>
              <a:buSzPts val="2500"/>
              <a:buChar char="○"/>
            </a:pPr>
            <a:r>
              <a:rPr lang="en-US" sz="2500"/>
              <a:t>Stores transitions                         with a capacity of 10,000.</a:t>
            </a:r>
            <a:endParaRPr sz="2500"/>
          </a:p>
          <a:p>
            <a:pPr indent="-387350" lvl="1" marL="914400" rtl="0" algn="l">
              <a:spcBef>
                <a:spcPts val="0"/>
              </a:spcBef>
              <a:spcAft>
                <a:spcPts val="0"/>
              </a:spcAft>
              <a:buSzPts val="2500"/>
              <a:buChar char="○"/>
            </a:pPr>
            <a:r>
              <a:rPr lang="en-US" sz="2500"/>
              <a:t>Mini-batches of size 64 are sampled randomly for training.</a:t>
            </a:r>
            <a:endParaRPr sz="2500"/>
          </a:p>
          <a:p>
            <a:pPr indent="-387350" lvl="1" marL="914400" rtl="0" algn="l">
              <a:spcBef>
                <a:spcPts val="0"/>
              </a:spcBef>
              <a:spcAft>
                <a:spcPts val="0"/>
              </a:spcAft>
              <a:buSzPts val="2500"/>
              <a:buChar char="○"/>
            </a:pPr>
            <a:r>
              <a:rPr lang="en-US" sz="2500"/>
              <a:t>Reduces correlation between consecutive experiences and improves stability.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pic>
        <p:nvPicPr>
          <p:cNvPr id="623" name="Google Shape;623;g33b18a638f7_0_121"/>
          <p:cNvPicPr preferRelativeResize="0"/>
          <p:nvPr/>
        </p:nvPicPr>
        <p:blipFill>
          <a:blip r:embed="rId4">
            <a:alphaModFix/>
          </a:blip>
          <a:stretch>
            <a:fillRect/>
          </a:stretch>
        </p:blipFill>
        <p:spPr>
          <a:xfrm>
            <a:off x="5095625" y="3272050"/>
            <a:ext cx="2029675" cy="413225"/>
          </a:xfrm>
          <a:prstGeom prst="rect">
            <a:avLst/>
          </a:prstGeom>
          <a:noFill/>
          <a:ln>
            <a:noFill/>
          </a:ln>
        </p:spPr>
      </p:pic>
      <p:sp>
        <p:nvSpPr>
          <p:cNvPr id="624" name="Google Shape;624;g33b18a638f7_0_121"/>
          <p:cNvSpPr txBox="1"/>
          <p:nvPr/>
        </p:nvSpPr>
        <p:spPr>
          <a:xfrm>
            <a:off x="842875" y="4714350"/>
            <a:ext cx="174450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Char char="❏"/>
            </a:pPr>
            <a:r>
              <a:rPr b="1" lang="en-US" sz="2700">
                <a:solidFill>
                  <a:schemeClr val="dk1"/>
                </a:solidFill>
              </a:rPr>
              <a:t>Target Network and Double DQN</a:t>
            </a:r>
            <a:endParaRPr b="1" sz="2700">
              <a:solidFill>
                <a:schemeClr val="dk1"/>
              </a:solidFill>
            </a:endParaRPr>
          </a:p>
        </p:txBody>
      </p:sp>
      <p:sp>
        <p:nvSpPr>
          <p:cNvPr id="625" name="Google Shape;625;g33b18a638f7_0_121"/>
          <p:cNvSpPr txBox="1"/>
          <p:nvPr/>
        </p:nvSpPr>
        <p:spPr>
          <a:xfrm>
            <a:off x="1551700" y="5336875"/>
            <a:ext cx="167361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Target Network:</a:t>
            </a:r>
            <a:endParaRPr sz="2500"/>
          </a:p>
          <a:p>
            <a:pPr indent="-387350" lvl="1" marL="914400" rtl="0" algn="l">
              <a:spcBef>
                <a:spcPts val="0"/>
              </a:spcBef>
              <a:spcAft>
                <a:spcPts val="0"/>
              </a:spcAft>
              <a:buSzPts val="2500"/>
              <a:buChar char="○"/>
            </a:pPr>
            <a:r>
              <a:rPr lang="en-US" sz="2500"/>
              <a:t>Copied from the main Q-network to compute target Q-values.</a:t>
            </a:r>
            <a:endParaRPr sz="2500"/>
          </a:p>
          <a:p>
            <a:pPr indent="-387350" lvl="1" marL="914400" rtl="0" algn="l">
              <a:spcBef>
                <a:spcPts val="0"/>
              </a:spcBef>
              <a:spcAft>
                <a:spcPts val="0"/>
              </a:spcAft>
              <a:buSzPts val="2500"/>
              <a:buChar char="○"/>
            </a:pPr>
            <a:r>
              <a:rPr lang="en-US" sz="2500"/>
              <a:t>Updated periodically by copying weights from the main network.</a:t>
            </a:r>
            <a:endParaRPr sz="2500"/>
          </a:p>
          <a:p>
            <a:pPr indent="-387350" lvl="0" marL="457200" rtl="0" algn="l">
              <a:spcBef>
                <a:spcPts val="0"/>
              </a:spcBef>
              <a:spcAft>
                <a:spcPts val="0"/>
              </a:spcAft>
              <a:buSzPts val="2500"/>
              <a:buChar char="●"/>
            </a:pPr>
            <a:r>
              <a:rPr lang="en-US" sz="2500"/>
              <a:t>Double DQN:</a:t>
            </a:r>
            <a:endParaRPr sz="2500"/>
          </a:p>
          <a:p>
            <a:pPr indent="-387350" lvl="1" marL="914400" rtl="0" algn="l">
              <a:spcBef>
                <a:spcPts val="0"/>
              </a:spcBef>
              <a:spcAft>
                <a:spcPts val="0"/>
              </a:spcAft>
              <a:buSzPts val="2500"/>
              <a:buChar char="○"/>
            </a:pPr>
            <a:r>
              <a:rPr lang="en-US" sz="2500"/>
              <a:t>Reduces overestimation bias by having the main network select actions and the target network evaluate Q-values.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pic>
        <p:nvPicPr>
          <p:cNvPr id="626" name="Google Shape;626;g33b18a638f7_0_121"/>
          <p:cNvPicPr preferRelativeResize="0"/>
          <p:nvPr/>
        </p:nvPicPr>
        <p:blipFill>
          <a:blip r:embed="rId5">
            <a:alphaModFix/>
          </a:blip>
          <a:stretch>
            <a:fillRect/>
          </a:stretch>
        </p:blipFill>
        <p:spPr>
          <a:xfrm>
            <a:off x="3854312" y="7786025"/>
            <a:ext cx="8779025" cy="829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g33b18a638f7_0_154"/>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632" name="Google Shape;632;g33b18a638f7_0_15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33b18a638f7_0_15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33b18a638f7_0_15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33b18a638f7_0_15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33b18a638f7_0_154"/>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03. APPLY REINFORCEMENT LEARNING</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637" name="Google Shape;637;g33b18a638f7_0_154"/>
          <p:cNvSpPr txBox="1"/>
          <p:nvPr/>
        </p:nvSpPr>
        <p:spPr>
          <a:xfrm>
            <a:off x="130500" y="1565875"/>
            <a:ext cx="1027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3.3. Deep Q-Network Approach to Training a RL Agent</a:t>
            </a:r>
            <a:endParaRPr/>
          </a:p>
        </p:txBody>
      </p:sp>
      <p:sp>
        <p:nvSpPr>
          <p:cNvPr id="638" name="Google Shape;638;g33b18a638f7_0_154"/>
          <p:cNvSpPr txBox="1"/>
          <p:nvPr/>
        </p:nvSpPr>
        <p:spPr>
          <a:xfrm>
            <a:off x="842875" y="2242975"/>
            <a:ext cx="174450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Char char="❏"/>
            </a:pPr>
            <a:r>
              <a:rPr b="1" lang="en-US" sz="2700">
                <a:solidFill>
                  <a:schemeClr val="dk1"/>
                </a:solidFill>
              </a:rPr>
              <a:t>Loss Function and Optimization</a:t>
            </a:r>
            <a:endParaRPr b="1" sz="2700">
              <a:solidFill>
                <a:schemeClr val="dk1"/>
              </a:solidFill>
            </a:endParaRPr>
          </a:p>
        </p:txBody>
      </p:sp>
      <p:sp>
        <p:nvSpPr>
          <p:cNvPr id="639" name="Google Shape;639;g33b18a638f7_0_154"/>
          <p:cNvSpPr txBox="1"/>
          <p:nvPr/>
        </p:nvSpPr>
        <p:spPr>
          <a:xfrm>
            <a:off x="1551700" y="2843275"/>
            <a:ext cx="16736100" cy="32631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Loss Calculation:</a:t>
            </a:r>
            <a:endParaRPr sz="2500"/>
          </a:p>
          <a:p>
            <a:pPr indent="-387350" lvl="1" marL="914400" rtl="0" algn="l">
              <a:spcBef>
                <a:spcPts val="0"/>
              </a:spcBef>
              <a:spcAft>
                <a:spcPts val="0"/>
              </a:spcAft>
              <a:buSzPts val="2500"/>
              <a:buChar char="○"/>
            </a:pPr>
            <a:r>
              <a:rPr lang="en-US" sz="2500"/>
              <a:t>Huber loss (smooth L1 loss) between the predicted Q-value Q(s,a) and target Q-value.</a:t>
            </a:r>
            <a:endParaRPr sz="2500"/>
          </a:p>
          <a:p>
            <a:pPr indent="0" lvl="0" marL="914400" rtl="0" algn="l">
              <a:spcBef>
                <a:spcPts val="0"/>
              </a:spcBef>
              <a:spcAft>
                <a:spcPts val="0"/>
              </a:spcAft>
              <a:buNone/>
            </a:pPr>
            <a:r>
              <a:t/>
            </a:r>
            <a:endParaRPr sz="2500"/>
          </a:p>
          <a:p>
            <a:pPr indent="0" lvl="0" marL="0" rtl="0" algn="l">
              <a:spcBef>
                <a:spcPts val="0"/>
              </a:spcBef>
              <a:spcAft>
                <a:spcPts val="0"/>
              </a:spcAft>
              <a:buNone/>
            </a:pPr>
            <a:r>
              <a:t/>
            </a:r>
            <a:endParaRPr sz="2500"/>
          </a:p>
          <a:p>
            <a:pPr indent="-387350" lvl="0" marL="457200" rtl="0" algn="l">
              <a:spcBef>
                <a:spcPts val="0"/>
              </a:spcBef>
              <a:spcAft>
                <a:spcPts val="0"/>
              </a:spcAft>
              <a:buSzPts val="2500"/>
              <a:buChar char="●"/>
            </a:pPr>
            <a:r>
              <a:rPr lang="en-US" sz="2500"/>
              <a:t>Optimization:</a:t>
            </a:r>
            <a:endParaRPr sz="2500"/>
          </a:p>
          <a:p>
            <a:pPr indent="-387350" lvl="1" marL="914400" rtl="0" algn="l">
              <a:spcBef>
                <a:spcPts val="0"/>
              </a:spcBef>
              <a:spcAft>
                <a:spcPts val="0"/>
              </a:spcAft>
              <a:buSzPts val="2500"/>
              <a:buChar char="○"/>
            </a:pPr>
            <a:r>
              <a:rPr lang="en-US" sz="2500"/>
              <a:t>Gradient clipping prevents exploding gradients.</a:t>
            </a:r>
            <a:endParaRPr sz="2500"/>
          </a:p>
          <a:p>
            <a:pPr indent="-387350" lvl="1" marL="914400" rtl="0" algn="l">
              <a:spcBef>
                <a:spcPts val="0"/>
              </a:spcBef>
              <a:spcAft>
                <a:spcPts val="0"/>
              </a:spcAft>
              <a:buSzPts val="2500"/>
              <a:buChar char="○"/>
            </a:pPr>
            <a:r>
              <a:rPr lang="en-US" sz="2500"/>
              <a:t>Adam optimizer with a learning rate of 0.0001.</a:t>
            </a:r>
            <a:endParaRPr sz="2500"/>
          </a:p>
          <a:p>
            <a:pPr indent="0" lvl="0" marL="0" rtl="0" algn="l">
              <a:spcBef>
                <a:spcPts val="0"/>
              </a:spcBef>
              <a:spcAft>
                <a:spcPts val="0"/>
              </a:spcAft>
              <a:buNone/>
            </a:pPr>
            <a:r>
              <a:t/>
            </a:r>
            <a:endParaRPr sz="2500"/>
          </a:p>
        </p:txBody>
      </p:sp>
      <p:pic>
        <p:nvPicPr>
          <p:cNvPr id="640" name="Google Shape;640;g33b18a638f7_0_154"/>
          <p:cNvPicPr preferRelativeResize="0"/>
          <p:nvPr/>
        </p:nvPicPr>
        <p:blipFill>
          <a:blip r:embed="rId4">
            <a:alphaModFix/>
          </a:blip>
          <a:stretch>
            <a:fillRect/>
          </a:stretch>
        </p:blipFill>
        <p:spPr>
          <a:xfrm>
            <a:off x="4326300" y="3749275"/>
            <a:ext cx="6079493" cy="677100"/>
          </a:xfrm>
          <a:prstGeom prst="rect">
            <a:avLst/>
          </a:prstGeom>
          <a:noFill/>
          <a:ln>
            <a:noFill/>
          </a:ln>
        </p:spPr>
      </p:pic>
      <p:sp>
        <p:nvSpPr>
          <p:cNvPr id="641" name="Google Shape;641;g33b18a638f7_0_154"/>
          <p:cNvSpPr txBox="1"/>
          <p:nvPr/>
        </p:nvSpPr>
        <p:spPr>
          <a:xfrm>
            <a:off x="1014425" y="5932675"/>
            <a:ext cx="17445000" cy="6003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Clr>
                <a:schemeClr val="dk1"/>
              </a:buClr>
              <a:buSzPts val="2700"/>
              <a:buChar char="❏"/>
            </a:pPr>
            <a:r>
              <a:rPr b="1" lang="en-US" sz="2700">
                <a:solidFill>
                  <a:schemeClr val="dk1"/>
                </a:solidFill>
              </a:rPr>
              <a:t>Training Process</a:t>
            </a:r>
            <a:endParaRPr b="1" sz="2700">
              <a:solidFill>
                <a:schemeClr val="dk1"/>
              </a:solidFill>
            </a:endParaRPr>
          </a:p>
        </p:txBody>
      </p:sp>
      <p:sp>
        <p:nvSpPr>
          <p:cNvPr id="642" name="Google Shape;642;g33b18a638f7_0_154"/>
          <p:cNvSpPr txBox="1"/>
          <p:nvPr/>
        </p:nvSpPr>
        <p:spPr>
          <a:xfrm>
            <a:off x="1551700" y="6532975"/>
            <a:ext cx="16736100" cy="32631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Training Dynamics:</a:t>
            </a:r>
            <a:endParaRPr sz="2500"/>
          </a:p>
          <a:p>
            <a:pPr indent="-387350" lvl="1" marL="914400" rtl="0" algn="l">
              <a:spcBef>
                <a:spcPts val="0"/>
              </a:spcBef>
              <a:spcAft>
                <a:spcPts val="0"/>
              </a:spcAft>
              <a:buSzPts val="2500"/>
              <a:buChar char="○"/>
            </a:pPr>
            <a:r>
              <a:rPr lang="en-US" sz="2500"/>
              <a:t>The agent collects experiences and stores them in the replay buffer.</a:t>
            </a:r>
            <a:endParaRPr sz="2500"/>
          </a:p>
          <a:p>
            <a:pPr indent="-387350" lvl="1" marL="914400" rtl="0" algn="l">
              <a:spcBef>
                <a:spcPts val="0"/>
              </a:spcBef>
              <a:spcAft>
                <a:spcPts val="0"/>
              </a:spcAft>
              <a:buSzPts val="2500"/>
              <a:buChar char="○"/>
            </a:pPr>
            <a:r>
              <a:rPr lang="en-US" sz="2500"/>
              <a:t>The target network is updated every few steps to ensure stable Q-value estimates.</a:t>
            </a:r>
            <a:endParaRPr sz="2500"/>
          </a:p>
          <a:p>
            <a:pPr indent="-387350" lvl="1" marL="914400" rtl="0" algn="l">
              <a:spcBef>
                <a:spcPts val="0"/>
              </a:spcBef>
              <a:spcAft>
                <a:spcPts val="0"/>
              </a:spcAft>
              <a:buSzPts val="2500"/>
              <a:buChar char="○"/>
            </a:pPr>
            <a:r>
              <a:rPr lang="en-US" sz="2500"/>
              <a:t>The reward structure encourages placing pieces efficiently and penalizes invalid actions.</a:t>
            </a:r>
            <a:endParaRPr sz="2500"/>
          </a:p>
          <a:p>
            <a:pPr indent="-387350" lvl="1" marL="914400" rtl="0" algn="l">
              <a:spcBef>
                <a:spcPts val="0"/>
              </a:spcBef>
              <a:spcAft>
                <a:spcPts val="0"/>
              </a:spcAft>
              <a:buSzPts val="2500"/>
              <a:buChar char="○"/>
            </a:pPr>
            <a:r>
              <a:rPr lang="en-US" sz="2500"/>
              <a:t>The DQN approach learns to place pieces in the wood-cutting environment by balancing immediate rewards and long-term goals.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338f1c4a897_0_38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338f1c4a897_0_38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338f1c4a897_0_380"/>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g338f1c4a897_0_380"/>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338f1c4a897_0_380"/>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g338f1c4a897_0_380"/>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338f1c4a897_0_380"/>
          <p:cNvSpPr txBox="1"/>
          <p:nvPr/>
        </p:nvSpPr>
        <p:spPr>
          <a:xfrm>
            <a:off x="880110" y="9659449"/>
            <a:ext cx="5989200" cy="242400"/>
          </a:xfrm>
          <a:prstGeom prst="rect">
            <a:avLst/>
          </a:prstGeom>
          <a:noFill/>
          <a:ln>
            <a:noFill/>
          </a:ln>
        </p:spPr>
        <p:txBody>
          <a:bodyPr anchorCtr="0" anchor="t" bIns="0" lIns="0" spcFirstLastPara="1" rIns="0" wrap="square" tIns="0">
            <a:spAutoFit/>
          </a:bodyPr>
          <a:lstStyle/>
          <a:p>
            <a:pPr indent="0" lvl="0" marL="0" marR="0" rtl="0" algn="l">
              <a:lnSpc>
                <a:spcPct val="119936"/>
              </a:lnSpc>
              <a:spcBef>
                <a:spcPts val="0"/>
              </a:spcBef>
              <a:spcAft>
                <a:spcPts val="0"/>
              </a:spcAft>
              <a:buNone/>
            </a:pPr>
            <a:r>
              <a:rPr b="0" i="0" lang="en-US" sz="1575" u="none" cap="none" strike="noStrike">
                <a:solidFill>
                  <a:srgbClr val="CECDCD"/>
                </a:solidFill>
                <a:latin typeface="Arimo"/>
                <a:ea typeface="Arimo"/>
                <a:cs typeface="Arimo"/>
                <a:sym typeface="Arimo"/>
              </a:rPr>
              <a:t>© Copyright FPT Software – Level of Confidentiality </a:t>
            </a:r>
            <a:endParaRPr/>
          </a:p>
        </p:txBody>
      </p:sp>
      <p:sp>
        <p:nvSpPr>
          <p:cNvPr id="654" name="Google Shape;654;g338f1c4a897_0_380"/>
          <p:cNvSpPr/>
          <p:nvPr/>
        </p:nvSpPr>
        <p:spPr>
          <a:xfrm>
            <a:off x="-640080" y="88404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338f1c4a897_0_38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09" l="0" r="0" t="0"/>
            </a:stretch>
          </a:blipFill>
          <a:ln>
            <a:noFill/>
          </a:ln>
        </p:spPr>
      </p:sp>
      <p:sp>
        <p:nvSpPr>
          <p:cNvPr id="656" name="Google Shape;656;g338f1c4a897_0_380"/>
          <p:cNvSpPr txBox="1"/>
          <p:nvPr/>
        </p:nvSpPr>
        <p:spPr>
          <a:xfrm>
            <a:off x="1028700" y="8089581"/>
            <a:ext cx="18212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600" u="none" cap="none" strike="noStrike">
                <a:solidFill>
                  <a:srgbClr val="33B2C1"/>
                </a:solidFill>
                <a:latin typeface="Arimo"/>
                <a:ea typeface="Arimo"/>
                <a:cs typeface="Arimo"/>
                <a:sym typeface="Arimo"/>
              </a:rPr>
              <a:t>0</a:t>
            </a:r>
            <a:r>
              <a:rPr b="1" lang="en-US" sz="6600">
                <a:solidFill>
                  <a:srgbClr val="33B2C1"/>
                </a:solidFill>
                <a:latin typeface="Arimo"/>
                <a:ea typeface="Arimo"/>
                <a:cs typeface="Arimo"/>
                <a:sym typeface="Arimo"/>
              </a:rPr>
              <a:t>4</a:t>
            </a:r>
            <a:r>
              <a:rPr b="1" i="0" lang="en-US" sz="6600" u="none" cap="none" strike="noStrike">
                <a:solidFill>
                  <a:srgbClr val="33B2C1"/>
                </a:solidFill>
                <a:latin typeface="Arimo"/>
                <a:ea typeface="Arimo"/>
                <a:cs typeface="Arimo"/>
                <a:sym typeface="Arimo"/>
              </a:rPr>
              <a:t>.</a:t>
            </a:r>
            <a:r>
              <a:rPr b="1" i="0" lang="en-US" sz="6600" u="none" cap="none" strike="noStrike">
                <a:solidFill>
                  <a:srgbClr val="FFFFFF"/>
                </a:solidFill>
                <a:latin typeface="Arimo"/>
                <a:ea typeface="Arimo"/>
                <a:cs typeface="Arimo"/>
                <a:sym typeface="Arimo"/>
              </a:rPr>
              <a:t> </a:t>
            </a:r>
            <a:r>
              <a:rPr b="1" lang="en-US" sz="6600">
                <a:solidFill>
                  <a:srgbClr val="FFFFFF"/>
                </a:solidFill>
                <a:latin typeface="Arimo"/>
                <a:ea typeface="Arimo"/>
                <a:cs typeface="Arimo"/>
                <a:sym typeface="Arimo"/>
              </a:rPr>
              <a:t>BENCHMARK</a:t>
            </a:r>
            <a:endParaRPr/>
          </a:p>
        </p:txBody>
      </p:sp>
      <p:sp>
        <p:nvSpPr>
          <p:cNvPr id="657" name="Google Shape;657;g338f1c4a897_0_38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338f1c4a897_0_38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338f1c4a897_0_380"/>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338f1c4a897_0_380"/>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338f1c4a897_0_380"/>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338f1c4a897_0_380"/>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304bf39bde1_0_75"/>
          <p:cNvSpPr/>
          <p:nvPr/>
        </p:nvSpPr>
        <p:spPr>
          <a:xfrm>
            <a:off x="9457200" y="5958225"/>
            <a:ext cx="7468500" cy="23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8" name="Google Shape;668;g304bf39bde1_0_75"/>
          <p:cNvSpPr/>
          <p:nvPr/>
        </p:nvSpPr>
        <p:spPr>
          <a:xfrm>
            <a:off x="837750" y="5958225"/>
            <a:ext cx="7468500" cy="23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9" name="Google Shape;669;g304bf39bde1_0_75"/>
          <p:cNvSpPr/>
          <p:nvPr/>
        </p:nvSpPr>
        <p:spPr>
          <a:xfrm>
            <a:off x="9457200" y="3148550"/>
            <a:ext cx="7468500" cy="23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0" name="Google Shape;670;g304bf39bde1_0_75"/>
          <p:cNvSpPr/>
          <p:nvPr/>
        </p:nvSpPr>
        <p:spPr>
          <a:xfrm>
            <a:off x="815525" y="3207075"/>
            <a:ext cx="7468500" cy="231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1" name="Google Shape;671;g304bf39bde1_0_75"/>
          <p:cNvSpPr txBox="1"/>
          <p:nvPr/>
        </p:nvSpPr>
        <p:spPr>
          <a:xfrm>
            <a:off x="752688" y="3313000"/>
            <a:ext cx="7711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0F0F0"/>
                </a:highlight>
              </a:rPr>
              <a:t>  "order_id": "order_001",</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"stock_size": [100, 100],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"items": {</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"table": { "size": [40, 50], "quantity": 2 },     // 2 * 2000 = 4000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"chair": { "size": [20, 25], "quantity": 4 },     // 4 * 500 = 2000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"leg":   { "size": [4, 25],  "quantity": 10 }     // 10 * 100 = 1000 </a:t>
            </a:r>
            <a:endParaRPr sz="2000">
              <a:solidFill>
                <a:schemeClr val="dk1"/>
              </a:solidFill>
              <a:highlight>
                <a:srgbClr val="F0F0F0"/>
              </a:highlight>
            </a:endParaRPr>
          </a:p>
          <a:p>
            <a:pPr indent="0" lvl="0" marL="0" rtl="0" algn="l">
              <a:spcBef>
                <a:spcPts val="0"/>
              </a:spcBef>
              <a:spcAft>
                <a:spcPts val="0"/>
              </a:spcAft>
              <a:buNone/>
            </a:pPr>
            <a:r>
              <a:t/>
            </a:r>
            <a:endParaRPr sz="2000"/>
          </a:p>
        </p:txBody>
      </p:sp>
      <p:sp>
        <p:nvSpPr>
          <p:cNvPr id="672" name="Google Shape;672;g304bf39bde1_0_75"/>
          <p:cNvSpPr txBox="1"/>
          <p:nvPr/>
        </p:nvSpPr>
        <p:spPr>
          <a:xfrm>
            <a:off x="9528725" y="3229925"/>
            <a:ext cx="7654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0F0F0"/>
                </a:highlight>
              </a:rPr>
              <a:t>"order_id": "order_002",</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"stock_size": [100, 100],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"items": {</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"table": { "size": [40, 50], "quantity": 1 },     // 1 * 2000 = 2000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"chair": { "size": [20, 25], "quantity": 6 },     // 6 * 500 = 3000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"leg":   { "size": [4, 25],  "quantity": 20 }     // 20 * 100 = 2000</a:t>
            </a:r>
            <a:endParaRPr sz="2000"/>
          </a:p>
        </p:txBody>
      </p:sp>
      <p:sp>
        <p:nvSpPr>
          <p:cNvPr id="673" name="Google Shape;673;g304bf39bde1_0_75"/>
          <p:cNvSpPr txBox="1"/>
          <p:nvPr/>
        </p:nvSpPr>
        <p:spPr>
          <a:xfrm>
            <a:off x="936350" y="6131075"/>
            <a:ext cx="75846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0F0F0"/>
                </a:highlight>
              </a:rPr>
              <a:t>"order_id": "order_003",</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"stock_size": [100, 100],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"items": {</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"table": { "size": [40, 50], "quantity": 3 },     // 3 * 2000 = 6000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"chair": { "size": [20, 25], "quantity": 6 },     // 6 * 500 = 3000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"leg":   { "size": [4, 25],  "quantity": 25 }     // 25 * 100 = 2500</a:t>
            </a:r>
            <a:endParaRPr sz="2000"/>
          </a:p>
        </p:txBody>
      </p:sp>
      <p:sp>
        <p:nvSpPr>
          <p:cNvPr id="674" name="Google Shape;674;g304bf39bde1_0_75"/>
          <p:cNvSpPr txBox="1"/>
          <p:nvPr/>
        </p:nvSpPr>
        <p:spPr>
          <a:xfrm>
            <a:off x="9457200" y="6131075"/>
            <a:ext cx="7654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highlight>
                  <a:srgbClr val="F0F0F0"/>
                </a:highlight>
              </a:rPr>
              <a:t>"order_id": "order_004",</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"stock_size": [100, 100],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"items": {</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"table": { "size": [40, 50], "quantity": 4 },     // 4 * 2000 = 8000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"chair": { "size": [20, 25], "quantity": 8 },     // 8 * 500 = 4000</a:t>
            </a:r>
            <a:endParaRPr sz="2000">
              <a:solidFill>
                <a:schemeClr val="dk1"/>
              </a:solidFill>
              <a:highlight>
                <a:srgbClr val="F0F0F0"/>
              </a:highlight>
            </a:endParaRPr>
          </a:p>
          <a:p>
            <a:pPr indent="0" lvl="0" marL="0" rtl="0" algn="l">
              <a:spcBef>
                <a:spcPts val="0"/>
              </a:spcBef>
              <a:spcAft>
                <a:spcPts val="0"/>
              </a:spcAft>
              <a:buNone/>
            </a:pPr>
            <a:r>
              <a:rPr lang="en-US" sz="2000">
                <a:solidFill>
                  <a:schemeClr val="dk1"/>
                </a:solidFill>
                <a:highlight>
                  <a:srgbClr val="F0F0F0"/>
                </a:highlight>
              </a:rPr>
              <a:t>    "leg":   { "size": [4, 25],  "quantity": 30 }     // 30 * 100 = 3000</a:t>
            </a:r>
            <a:endParaRPr sz="2000"/>
          </a:p>
        </p:txBody>
      </p:sp>
      <p:sp>
        <p:nvSpPr>
          <p:cNvPr id="675" name="Google Shape;675;g304bf39bde1_0_75"/>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676" name="Google Shape;676;g304bf39bde1_0_75"/>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304bf39bde1_0_75"/>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304bf39bde1_0_75"/>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304bf39bde1_0_75"/>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304bf39bde1_0_75"/>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681" name="Google Shape;681;g304bf39bde1_0_75"/>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4.1. Data to compare algorithms</a:t>
            </a:r>
            <a:r>
              <a:rPr lang="en-US" sz="3200">
                <a:solidFill>
                  <a:schemeClr val="dk1"/>
                </a:solidFill>
              </a:rPr>
              <a:t> </a:t>
            </a:r>
            <a:endParaRPr sz="3200">
              <a:solidFill>
                <a:schemeClr val="dk1"/>
              </a:solidFill>
            </a:endParaRPr>
          </a:p>
        </p:txBody>
      </p:sp>
      <p:sp>
        <p:nvSpPr>
          <p:cNvPr id="682" name="Google Shape;682;g304bf39bde1_0_75"/>
          <p:cNvSpPr txBox="1"/>
          <p:nvPr/>
        </p:nvSpPr>
        <p:spPr>
          <a:xfrm>
            <a:off x="1185700" y="2265225"/>
            <a:ext cx="16641300" cy="5694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We will benchmark with the same stock sheets and 4 orders with the following parameters.</a:t>
            </a:r>
            <a:endParaRPr sz="2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g304bf39bde1_0_107"/>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688" name="Google Shape;688;g304bf39bde1_0_107"/>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304bf39bde1_0_107"/>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304bf39bde1_0_107"/>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304bf39bde1_0_107"/>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304bf39bde1_0_107"/>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693" name="Google Shape;693;g304bf39bde1_0_107"/>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4.1. Data to compare algorithms </a:t>
            </a:r>
            <a:endParaRPr sz="3200">
              <a:solidFill>
                <a:schemeClr val="dk1"/>
              </a:solidFill>
            </a:endParaRPr>
          </a:p>
        </p:txBody>
      </p:sp>
      <p:sp>
        <p:nvSpPr>
          <p:cNvPr id="694" name="Google Shape;694;g304bf39bde1_0_107"/>
          <p:cNvSpPr txBox="1"/>
          <p:nvPr/>
        </p:nvSpPr>
        <p:spPr>
          <a:xfrm>
            <a:off x="1185700" y="2265225"/>
            <a:ext cx="166413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Our team will evaluate the algorithms on 3 criteria:</a:t>
            </a:r>
            <a:endParaRPr sz="2500"/>
          </a:p>
          <a:p>
            <a:pPr indent="-387350" lvl="1" marL="914400" rtl="0" algn="l">
              <a:spcBef>
                <a:spcPts val="0"/>
              </a:spcBef>
              <a:spcAft>
                <a:spcPts val="0"/>
              </a:spcAft>
              <a:buSzPts val="2500"/>
              <a:buChar char="○"/>
            </a:pPr>
            <a:r>
              <a:rPr lang="en-US" sz="2500"/>
              <a:t>Waste Rate</a:t>
            </a:r>
            <a:endParaRPr sz="2500"/>
          </a:p>
          <a:p>
            <a:pPr indent="-387350" lvl="1" marL="914400" rtl="0" algn="l">
              <a:spcBef>
                <a:spcPts val="0"/>
              </a:spcBef>
              <a:spcAft>
                <a:spcPts val="0"/>
              </a:spcAft>
              <a:buSzPts val="2500"/>
              <a:buChar char="○"/>
            </a:pPr>
            <a:r>
              <a:rPr lang="en-US" sz="2500"/>
              <a:t>Fitness</a:t>
            </a:r>
            <a:endParaRPr sz="2500"/>
          </a:p>
          <a:p>
            <a:pPr indent="-387350" lvl="1" marL="914400" rtl="0" algn="l">
              <a:spcBef>
                <a:spcPts val="0"/>
              </a:spcBef>
              <a:spcAft>
                <a:spcPts val="0"/>
              </a:spcAft>
              <a:buSzPts val="2500"/>
              <a:buChar char="○"/>
            </a:pPr>
            <a:r>
              <a:rPr lang="en-US" sz="2500"/>
              <a:t>Runtime (s)</a:t>
            </a:r>
            <a:endParaRPr sz="2500"/>
          </a:p>
        </p:txBody>
      </p:sp>
      <p:pic>
        <p:nvPicPr>
          <p:cNvPr id="695" name="Google Shape;695;g304bf39bde1_0_107"/>
          <p:cNvPicPr preferRelativeResize="0"/>
          <p:nvPr/>
        </p:nvPicPr>
        <p:blipFill>
          <a:blip r:embed="rId4">
            <a:alphaModFix/>
          </a:blip>
          <a:stretch>
            <a:fillRect/>
          </a:stretch>
        </p:blipFill>
        <p:spPr>
          <a:xfrm>
            <a:off x="3355100" y="4456175"/>
            <a:ext cx="11399126" cy="1567625"/>
          </a:xfrm>
          <a:prstGeom prst="rect">
            <a:avLst/>
          </a:prstGeom>
          <a:noFill/>
          <a:ln>
            <a:noFill/>
          </a:ln>
        </p:spPr>
      </p:pic>
      <p:pic>
        <p:nvPicPr>
          <p:cNvPr id="696" name="Google Shape;696;g304bf39bde1_0_107"/>
          <p:cNvPicPr preferRelativeResize="0"/>
          <p:nvPr/>
        </p:nvPicPr>
        <p:blipFill>
          <a:blip r:embed="rId5">
            <a:alphaModFix/>
          </a:blip>
          <a:stretch>
            <a:fillRect/>
          </a:stretch>
        </p:blipFill>
        <p:spPr>
          <a:xfrm>
            <a:off x="3559613" y="7095900"/>
            <a:ext cx="11168787" cy="1723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g304bf39bde1_0_129"/>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702" name="Google Shape;702;g304bf39bde1_0_12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304bf39bde1_0_12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304bf39bde1_0_12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304bf39bde1_0_12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304bf39bde1_0_129"/>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707" name="Google Shape;707;g304bf39bde1_0_129"/>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4.2. Combination Heuristic (First fit + Best fit)</a:t>
            </a:r>
            <a:endParaRPr sz="3200">
              <a:solidFill>
                <a:schemeClr val="dk1"/>
              </a:solidFill>
            </a:endParaRPr>
          </a:p>
        </p:txBody>
      </p:sp>
      <p:pic>
        <p:nvPicPr>
          <p:cNvPr id="708" name="Google Shape;708;g304bf39bde1_0_129" title="first_fit_order_001_full_labeled.gif"/>
          <p:cNvPicPr preferRelativeResize="0"/>
          <p:nvPr/>
        </p:nvPicPr>
        <p:blipFill>
          <a:blip r:embed="rId4">
            <a:alphaModFix/>
          </a:blip>
          <a:stretch>
            <a:fillRect/>
          </a:stretch>
        </p:blipFill>
        <p:spPr>
          <a:xfrm>
            <a:off x="638075" y="2265223"/>
            <a:ext cx="4349124" cy="4349124"/>
          </a:xfrm>
          <a:prstGeom prst="rect">
            <a:avLst/>
          </a:prstGeom>
          <a:noFill/>
          <a:ln>
            <a:noFill/>
          </a:ln>
        </p:spPr>
      </p:pic>
      <p:pic>
        <p:nvPicPr>
          <p:cNvPr id="709" name="Google Shape;709;g304bf39bde1_0_129" title="first_fit_order_002_full_labeled.gif"/>
          <p:cNvPicPr preferRelativeResize="0"/>
          <p:nvPr/>
        </p:nvPicPr>
        <p:blipFill>
          <a:blip r:embed="rId5">
            <a:alphaModFix/>
          </a:blip>
          <a:stretch>
            <a:fillRect/>
          </a:stretch>
        </p:blipFill>
        <p:spPr>
          <a:xfrm>
            <a:off x="638075" y="6166800"/>
            <a:ext cx="4349124" cy="4349124"/>
          </a:xfrm>
          <a:prstGeom prst="rect">
            <a:avLst/>
          </a:prstGeom>
          <a:noFill/>
          <a:ln>
            <a:noFill/>
          </a:ln>
        </p:spPr>
      </p:pic>
      <p:sp>
        <p:nvSpPr>
          <p:cNvPr id="710" name="Google Shape;710;g304bf39bde1_0_129"/>
          <p:cNvSpPr txBox="1"/>
          <p:nvPr/>
        </p:nvSpPr>
        <p:spPr>
          <a:xfrm>
            <a:off x="4572000" y="4248050"/>
            <a:ext cx="206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001</a:t>
            </a:r>
            <a:endParaRPr sz="3000">
              <a:solidFill>
                <a:schemeClr val="dk1"/>
              </a:solidFill>
              <a:latin typeface="Calibri"/>
              <a:ea typeface="Calibri"/>
              <a:cs typeface="Calibri"/>
              <a:sym typeface="Calibri"/>
            </a:endParaRPr>
          </a:p>
        </p:txBody>
      </p:sp>
      <p:sp>
        <p:nvSpPr>
          <p:cNvPr id="711" name="Google Shape;711;g304bf39bde1_0_129"/>
          <p:cNvSpPr txBox="1"/>
          <p:nvPr/>
        </p:nvSpPr>
        <p:spPr>
          <a:xfrm>
            <a:off x="4572000" y="8018113"/>
            <a:ext cx="206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002</a:t>
            </a:r>
            <a:endParaRPr sz="3000">
              <a:solidFill>
                <a:schemeClr val="dk1"/>
              </a:solidFill>
              <a:latin typeface="Calibri"/>
              <a:ea typeface="Calibri"/>
              <a:cs typeface="Calibri"/>
              <a:sym typeface="Calibri"/>
            </a:endParaRPr>
          </a:p>
        </p:txBody>
      </p:sp>
      <p:pic>
        <p:nvPicPr>
          <p:cNvPr id="712" name="Google Shape;712;g304bf39bde1_0_129" title="first_fit_order_003_full_labeled.gif"/>
          <p:cNvPicPr preferRelativeResize="0"/>
          <p:nvPr/>
        </p:nvPicPr>
        <p:blipFill>
          <a:blip r:embed="rId6">
            <a:alphaModFix/>
          </a:blip>
          <a:stretch>
            <a:fillRect/>
          </a:stretch>
        </p:blipFill>
        <p:spPr>
          <a:xfrm>
            <a:off x="7826125" y="2336750"/>
            <a:ext cx="8698278" cy="4349124"/>
          </a:xfrm>
          <a:prstGeom prst="rect">
            <a:avLst/>
          </a:prstGeom>
          <a:noFill/>
          <a:ln>
            <a:noFill/>
          </a:ln>
        </p:spPr>
      </p:pic>
      <p:sp>
        <p:nvSpPr>
          <p:cNvPr id="713" name="Google Shape;713;g304bf39bde1_0_129"/>
          <p:cNvSpPr txBox="1"/>
          <p:nvPr/>
        </p:nvSpPr>
        <p:spPr>
          <a:xfrm>
            <a:off x="15640925" y="4248050"/>
            <a:ext cx="206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003</a:t>
            </a:r>
            <a:endParaRPr sz="3000">
              <a:solidFill>
                <a:schemeClr val="dk1"/>
              </a:solidFill>
              <a:latin typeface="Calibri"/>
              <a:ea typeface="Calibri"/>
              <a:cs typeface="Calibri"/>
              <a:sym typeface="Calibri"/>
            </a:endParaRPr>
          </a:p>
        </p:txBody>
      </p:sp>
      <p:pic>
        <p:nvPicPr>
          <p:cNvPr id="714" name="Google Shape;714;g304bf39bde1_0_129" title="first_fit_order_004_full_labeled.gif"/>
          <p:cNvPicPr preferRelativeResize="0"/>
          <p:nvPr/>
        </p:nvPicPr>
        <p:blipFill>
          <a:blip r:embed="rId7">
            <a:alphaModFix/>
          </a:blip>
          <a:stretch>
            <a:fillRect/>
          </a:stretch>
        </p:blipFill>
        <p:spPr>
          <a:xfrm>
            <a:off x="7826125" y="6281250"/>
            <a:ext cx="8698278" cy="4349139"/>
          </a:xfrm>
          <a:prstGeom prst="rect">
            <a:avLst/>
          </a:prstGeom>
          <a:noFill/>
          <a:ln>
            <a:noFill/>
          </a:ln>
        </p:spPr>
      </p:pic>
      <p:sp>
        <p:nvSpPr>
          <p:cNvPr id="715" name="Google Shape;715;g304bf39bde1_0_129"/>
          <p:cNvSpPr txBox="1"/>
          <p:nvPr/>
        </p:nvSpPr>
        <p:spPr>
          <a:xfrm>
            <a:off x="15721800" y="7948675"/>
            <a:ext cx="206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004</a:t>
            </a:r>
            <a:endParaRPr sz="30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5" r="-24" t="0"/>
            </a:stretch>
          </a:blipFill>
          <a:ln>
            <a:noFill/>
          </a:ln>
        </p:spPr>
      </p:sp>
      <p:sp>
        <p:nvSpPr>
          <p:cNvPr id="157" name="Google Shape;157;p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01. INTRODUCTION</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162" name="Google Shape;162;p4"/>
          <p:cNvSpPr txBox="1"/>
          <p:nvPr/>
        </p:nvSpPr>
        <p:spPr>
          <a:xfrm>
            <a:off x="279800" y="1588125"/>
            <a:ext cx="8241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1.1. The Cutting-Stock Problem</a:t>
            </a:r>
            <a:endParaRPr sz="3200">
              <a:solidFill>
                <a:schemeClr val="dk1"/>
              </a:solidFill>
            </a:endParaRPr>
          </a:p>
        </p:txBody>
      </p:sp>
      <p:sp>
        <p:nvSpPr>
          <p:cNvPr id="163" name="Google Shape;163;p4"/>
          <p:cNvSpPr txBox="1"/>
          <p:nvPr/>
        </p:nvSpPr>
        <p:spPr>
          <a:xfrm>
            <a:off x="846850" y="2265225"/>
            <a:ext cx="173268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Cutting Stock Problem (CSP) is a classic optimization problem in the field of Operations Research. This problem arises from the need to cut large sheets of material (wood, metal, fabric, paper, etc.) into smaller pieces of specific sizes, in order to optimize material usage and minimize waste.</a:t>
            </a:r>
            <a:endParaRPr sz="2500"/>
          </a:p>
          <a:p>
            <a:pPr indent="-387350" lvl="0" marL="457200" rtl="0" algn="l">
              <a:spcBef>
                <a:spcPts val="0"/>
              </a:spcBef>
              <a:spcAft>
                <a:spcPts val="0"/>
              </a:spcAft>
              <a:buSzPts val="2500"/>
              <a:buChar char="●"/>
            </a:pPr>
            <a:r>
              <a:rPr lang="en-US" sz="2500"/>
              <a:t>CSP comes in several variations: 1D, 2D, 3D — depending on the number of dimensions of the material to be cut.</a:t>
            </a:r>
            <a:endParaRPr sz="2500"/>
          </a:p>
        </p:txBody>
      </p:sp>
      <p:sp>
        <p:nvSpPr>
          <p:cNvPr id="164" name="Google Shape;164;p4"/>
          <p:cNvSpPr txBox="1"/>
          <p:nvPr/>
        </p:nvSpPr>
        <p:spPr>
          <a:xfrm>
            <a:off x="279800" y="4101250"/>
            <a:ext cx="8241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1.2. </a:t>
            </a:r>
            <a:r>
              <a:rPr lang="en-US" sz="3200">
                <a:solidFill>
                  <a:schemeClr val="dk1"/>
                </a:solidFill>
              </a:rPr>
              <a:t>What is Reinforcement Learning (RL)?</a:t>
            </a:r>
            <a:endParaRPr sz="3200">
              <a:solidFill>
                <a:schemeClr val="dk1"/>
              </a:solidFill>
            </a:endParaRPr>
          </a:p>
        </p:txBody>
      </p:sp>
      <p:sp>
        <p:nvSpPr>
          <p:cNvPr id="165" name="Google Shape;165;p4"/>
          <p:cNvSpPr txBox="1"/>
          <p:nvPr/>
        </p:nvSpPr>
        <p:spPr>
          <a:xfrm>
            <a:off x="846850" y="4890575"/>
            <a:ext cx="173268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Reinforcement Learning (RL) is a branch of Machine Learning where an "agent" learns to act in an environment to optimize its "reward".</a:t>
            </a:r>
            <a:endParaRPr sz="2500"/>
          </a:p>
          <a:p>
            <a:pPr indent="-387350" lvl="0" marL="457200" rtl="0" algn="l">
              <a:spcBef>
                <a:spcPts val="0"/>
              </a:spcBef>
              <a:spcAft>
                <a:spcPts val="0"/>
              </a:spcAft>
              <a:buSzPts val="2500"/>
              <a:buChar char="●"/>
            </a:pPr>
            <a:r>
              <a:rPr lang="en-US" sz="2500">
                <a:solidFill>
                  <a:schemeClr val="dk1"/>
                </a:solidFill>
              </a:rPr>
              <a:t>Reinforcement Learning</a:t>
            </a:r>
            <a:r>
              <a:rPr lang="en-US" sz="2500"/>
              <a:t> is especially useful in sequential decision problems, where current actions can influence future states and outcomes.</a:t>
            </a:r>
            <a:endParaRPr sz="2500"/>
          </a:p>
        </p:txBody>
      </p:sp>
      <p:sp>
        <p:nvSpPr>
          <p:cNvPr id="166" name="Google Shape;166;p4"/>
          <p:cNvSpPr/>
          <p:nvPr/>
        </p:nvSpPr>
        <p:spPr>
          <a:xfrm>
            <a:off x="12890925" y="6228100"/>
            <a:ext cx="4363800" cy="397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67" name="Google Shape;167;p4"/>
          <p:cNvPicPr preferRelativeResize="0"/>
          <p:nvPr/>
        </p:nvPicPr>
        <p:blipFill>
          <a:blip r:embed="rId4">
            <a:alphaModFix/>
          </a:blip>
          <a:stretch>
            <a:fillRect/>
          </a:stretch>
        </p:blipFill>
        <p:spPr>
          <a:xfrm>
            <a:off x="13069588" y="6278225"/>
            <a:ext cx="4006482" cy="3872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304bf39bde1_0_194"/>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721" name="Google Shape;721;g304bf39bde1_0_19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304bf39bde1_0_19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304bf39bde1_0_19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304bf39bde1_0_19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304bf39bde1_0_194"/>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726" name="Google Shape;726;g304bf39bde1_0_194"/>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4.2. Combination Heuristic (First fit + Best fit)</a:t>
            </a:r>
            <a:endParaRPr sz="3200">
              <a:solidFill>
                <a:schemeClr val="dk1"/>
              </a:solidFill>
            </a:endParaRPr>
          </a:p>
        </p:txBody>
      </p:sp>
      <p:pic>
        <p:nvPicPr>
          <p:cNvPr id="727" name="Google Shape;727;g304bf39bde1_0_194"/>
          <p:cNvPicPr preferRelativeResize="0"/>
          <p:nvPr/>
        </p:nvPicPr>
        <p:blipFill>
          <a:blip r:embed="rId4">
            <a:alphaModFix/>
          </a:blip>
          <a:stretch>
            <a:fillRect/>
          </a:stretch>
        </p:blipFill>
        <p:spPr>
          <a:xfrm>
            <a:off x="2013125" y="3521950"/>
            <a:ext cx="13903500" cy="44894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342afdc41d4_2_19"/>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733" name="Google Shape;733;g342afdc41d4_2_1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342afdc41d4_2_1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342afdc41d4_2_1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342afdc41d4_2_1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342afdc41d4_2_19"/>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738" name="Google Shape;738;g342afdc41d4_2_19"/>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4.3.  Greedy</a:t>
            </a:r>
            <a:endParaRPr sz="3200">
              <a:solidFill>
                <a:schemeClr val="dk1"/>
              </a:solidFill>
            </a:endParaRPr>
          </a:p>
        </p:txBody>
      </p:sp>
      <p:sp>
        <p:nvSpPr>
          <p:cNvPr id="739" name="Google Shape;739;g342afdc41d4_2_19"/>
          <p:cNvSpPr txBox="1"/>
          <p:nvPr/>
        </p:nvSpPr>
        <p:spPr>
          <a:xfrm>
            <a:off x="4929109" y="3614457"/>
            <a:ext cx="235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001</a:t>
            </a:r>
            <a:endParaRPr sz="3000">
              <a:solidFill>
                <a:schemeClr val="dk1"/>
              </a:solidFill>
              <a:latin typeface="Calibri"/>
              <a:ea typeface="Calibri"/>
              <a:cs typeface="Calibri"/>
              <a:sym typeface="Calibri"/>
            </a:endParaRPr>
          </a:p>
        </p:txBody>
      </p:sp>
      <p:sp>
        <p:nvSpPr>
          <p:cNvPr id="740" name="Google Shape;740;g342afdc41d4_2_19"/>
          <p:cNvSpPr txBox="1"/>
          <p:nvPr/>
        </p:nvSpPr>
        <p:spPr>
          <a:xfrm>
            <a:off x="4929109" y="7468937"/>
            <a:ext cx="235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002</a:t>
            </a:r>
            <a:endParaRPr sz="3000">
              <a:solidFill>
                <a:schemeClr val="dk1"/>
              </a:solidFill>
              <a:latin typeface="Calibri"/>
              <a:ea typeface="Calibri"/>
              <a:cs typeface="Calibri"/>
              <a:sym typeface="Calibri"/>
            </a:endParaRPr>
          </a:p>
        </p:txBody>
      </p:sp>
      <p:sp>
        <p:nvSpPr>
          <p:cNvPr id="741" name="Google Shape;741;g342afdc41d4_2_19"/>
          <p:cNvSpPr txBox="1"/>
          <p:nvPr/>
        </p:nvSpPr>
        <p:spPr>
          <a:xfrm>
            <a:off x="15187061" y="3614458"/>
            <a:ext cx="2193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003</a:t>
            </a:r>
            <a:endParaRPr sz="3000">
              <a:solidFill>
                <a:schemeClr val="dk1"/>
              </a:solidFill>
              <a:latin typeface="Calibri"/>
              <a:ea typeface="Calibri"/>
              <a:cs typeface="Calibri"/>
              <a:sym typeface="Calibri"/>
            </a:endParaRPr>
          </a:p>
        </p:txBody>
      </p:sp>
      <p:sp>
        <p:nvSpPr>
          <p:cNvPr id="742" name="Google Shape;742;g342afdc41d4_2_19"/>
          <p:cNvSpPr txBox="1"/>
          <p:nvPr/>
        </p:nvSpPr>
        <p:spPr>
          <a:xfrm>
            <a:off x="15289527" y="7474562"/>
            <a:ext cx="2193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004</a:t>
            </a:r>
            <a:endParaRPr sz="3000">
              <a:solidFill>
                <a:schemeClr val="dk1"/>
              </a:solidFill>
              <a:latin typeface="Calibri"/>
              <a:ea typeface="Calibri"/>
              <a:cs typeface="Calibri"/>
              <a:sym typeface="Calibri"/>
            </a:endParaRPr>
          </a:p>
        </p:txBody>
      </p:sp>
      <p:pic>
        <p:nvPicPr>
          <p:cNvPr id="743" name="Google Shape;743;g342afdc41d4_2_19" title="greedy_animation_2.gif"/>
          <p:cNvPicPr preferRelativeResize="0"/>
          <p:nvPr/>
        </p:nvPicPr>
        <p:blipFill>
          <a:blip r:embed="rId4">
            <a:alphaModFix/>
          </a:blip>
          <a:stretch>
            <a:fillRect/>
          </a:stretch>
        </p:blipFill>
        <p:spPr>
          <a:xfrm>
            <a:off x="10005700" y="6255492"/>
            <a:ext cx="4694985" cy="3125408"/>
          </a:xfrm>
          <a:prstGeom prst="rect">
            <a:avLst/>
          </a:prstGeom>
          <a:noFill/>
          <a:ln>
            <a:noFill/>
          </a:ln>
        </p:spPr>
      </p:pic>
      <p:pic>
        <p:nvPicPr>
          <p:cNvPr id="744" name="Google Shape;744;g342afdc41d4_2_19" title="greedy_animation_4.gif"/>
          <p:cNvPicPr preferRelativeResize="0"/>
          <p:nvPr/>
        </p:nvPicPr>
        <p:blipFill rotWithShape="1">
          <a:blip r:embed="rId5">
            <a:alphaModFix/>
          </a:blip>
          <a:srcRect b="-6292" l="0" r="-11569" t="0"/>
          <a:stretch/>
        </p:blipFill>
        <p:spPr>
          <a:xfrm>
            <a:off x="10086825" y="2473425"/>
            <a:ext cx="5100225" cy="3234562"/>
          </a:xfrm>
          <a:prstGeom prst="rect">
            <a:avLst/>
          </a:prstGeom>
          <a:noFill/>
          <a:ln>
            <a:noFill/>
          </a:ln>
        </p:spPr>
      </p:pic>
      <p:pic>
        <p:nvPicPr>
          <p:cNvPr id="745" name="Google Shape;745;g342afdc41d4_2_19" title="greedy_animation_1.gif"/>
          <p:cNvPicPr preferRelativeResize="0"/>
          <p:nvPr/>
        </p:nvPicPr>
        <p:blipFill>
          <a:blip r:embed="rId6">
            <a:alphaModFix/>
          </a:blip>
          <a:stretch>
            <a:fillRect/>
          </a:stretch>
        </p:blipFill>
        <p:spPr>
          <a:xfrm>
            <a:off x="498063" y="2706350"/>
            <a:ext cx="4052151" cy="2701450"/>
          </a:xfrm>
          <a:prstGeom prst="rect">
            <a:avLst/>
          </a:prstGeom>
          <a:noFill/>
          <a:ln>
            <a:noFill/>
          </a:ln>
        </p:spPr>
      </p:pic>
      <p:pic>
        <p:nvPicPr>
          <p:cNvPr id="746" name="Google Shape;746;g342afdc41d4_2_19" title="greedy_animation_2.gif"/>
          <p:cNvPicPr preferRelativeResize="0"/>
          <p:nvPr/>
        </p:nvPicPr>
        <p:blipFill>
          <a:blip r:embed="rId7">
            <a:alphaModFix/>
          </a:blip>
          <a:stretch>
            <a:fillRect/>
          </a:stretch>
        </p:blipFill>
        <p:spPr>
          <a:xfrm>
            <a:off x="557538" y="6486725"/>
            <a:ext cx="3933225" cy="2622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g342afdc41d4_2_69"/>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752" name="Google Shape;752;g342afdc41d4_2_6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342afdc41d4_2_6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342afdc41d4_2_6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342afdc41d4_2_6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342afdc41d4_2_69"/>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757" name="Google Shape;757;g342afdc41d4_2_69"/>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4.3. Greedy</a:t>
            </a:r>
            <a:endParaRPr sz="3200">
              <a:solidFill>
                <a:schemeClr val="dk1"/>
              </a:solidFill>
            </a:endParaRPr>
          </a:p>
        </p:txBody>
      </p:sp>
      <p:pic>
        <p:nvPicPr>
          <p:cNvPr id="758" name="Google Shape;758;g342afdc41d4_2_69"/>
          <p:cNvPicPr preferRelativeResize="0"/>
          <p:nvPr/>
        </p:nvPicPr>
        <p:blipFill>
          <a:blip r:embed="rId4">
            <a:alphaModFix/>
          </a:blip>
          <a:stretch>
            <a:fillRect/>
          </a:stretch>
        </p:blipFill>
        <p:spPr>
          <a:xfrm>
            <a:off x="2237750" y="3429000"/>
            <a:ext cx="13812500" cy="4407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33b0f50b175_5_12"/>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764" name="Google Shape;764;g33b0f50b175_5_12"/>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33b0f50b175_5_12"/>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33b0f50b175_5_12"/>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33b0f50b175_5_12"/>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33b0f50b175_5_12"/>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769" name="Google Shape;769;g33b0f50b175_5_12"/>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4.4. Q-learning</a:t>
            </a:r>
            <a:endParaRPr sz="3200">
              <a:solidFill>
                <a:schemeClr val="dk1"/>
              </a:solidFill>
            </a:endParaRPr>
          </a:p>
        </p:txBody>
      </p:sp>
      <p:sp>
        <p:nvSpPr>
          <p:cNvPr id="770" name="Google Shape;770;g33b0f50b175_5_12"/>
          <p:cNvSpPr txBox="1"/>
          <p:nvPr/>
        </p:nvSpPr>
        <p:spPr>
          <a:xfrm>
            <a:off x="15037936" y="4319258"/>
            <a:ext cx="2193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003</a:t>
            </a:r>
            <a:endParaRPr sz="3000">
              <a:solidFill>
                <a:schemeClr val="dk1"/>
              </a:solidFill>
              <a:latin typeface="Calibri"/>
              <a:ea typeface="Calibri"/>
              <a:cs typeface="Calibri"/>
              <a:sym typeface="Calibri"/>
            </a:endParaRPr>
          </a:p>
        </p:txBody>
      </p:sp>
      <p:sp>
        <p:nvSpPr>
          <p:cNvPr id="771" name="Google Shape;771;g33b0f50b175_5_12"/>
          <p:cNvSpPr txBox="1"/>
          <p:nvPr/>
        </p:nvSpPr>
        <p:spPr>
          <a:xfrm>
            <a:off x="14919802" y="7837212"/>
            <a:ext cx="2193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004</a:t>
            </a:r>
            <a:endParaRPr sz="3000">
              <a:solidFill>
                <a:schemeClr val="dk1"/>
              </a:solidFill>
              <a:latin typeface="Calibri"/>
              <a:ea typeface="Calibri"/>
              <a:cs typeface="Calibri"/>
              <a:sym typeface="Calibri"/>
            </a:endParaRPr>
          </a:p>
        </p:txBody>
      </p:sp>
      <p:pic>
        <p:nvPicPr>
          <p:cNvPr id="772" name="Google Shape;772;g33b0f50b175_5_12" title="q_learning_order_001_animation.gif"/>
          <p:cNvPicPr preferRelativeResize="0"/>
          <p:nvPr/>
        </p:nvPicPr>
        <p:blipFill rotWithShape="1">
          <a:blip r:embed="rId4">
            <a:alphaModFix/>
          </a:blip>
          <a:srcRect b="0" l="0" r="0" t="0"/>
          <a:stretch/>
        </p:blipFill>
        <p:spPr>
          <a:xfrm>
            <a:off x="0" y="2397988"/>
            <a:ext cx="6109407" cy="4072950"/>
          </a:xfrm>
          <a:prstGeom prst="rect">
            <a:avLst/>
          </a:prstGeom>
          <a:noFill/>
          <a:ln>
            <a:noFill/>
          </a:ln>
        </p:spPr>
      </p:pic>
      <p:pic>
        <p:nvPicPr>
          <p:cNvPr id="773" name="Google Shape;773;g33b0f50b175_5_12" title="q_learning_order_002_animation.gif"/>
          <p:cNvPicPr preferRelativeResize="0"/>
          <p:nvPr/>
        </p:nvPicPr>
        <p:blipFill rotWithShape="1">
          <a:blip r:embed="rId5">
            <a:alphaModFix/>
          </a:blip>
          <a:srcRect b="0" l="0" r="0" t="0"/>
          <a:stretch/>
        </p:blipFill>
        <p:spPr>
          <a:xfrm>
            <a:off x="152400" y="6619000"/>
            <a:ext cx="5320425" cy="3546960"/>
          </a:xfrm>
          <a:prstGeom prst="rect">
            <a:avLst/>
          </a:prstGeom>
          <a:noFill/>
          <a:ln>
            <a:noFill/>
          </a:ln>
        </p:spPr>
      </p:pic>
      <p:pic>
        <p:nvPicPr>
          <p:cNvPr id="774" name="Google Shape;774;g33b0f50b175_5_12" title="q_learning_order_003_animation.gif"/>
          <p:cNvPicPr preferRelativeResize="0"/>
          <p:nvPr/>
        </p:nvPicPr>
        <p:blipFill rotWithShape="1">
          <a:blip r:embed="rId6">
            <a:alphaModFix/>
          </a:blip>
          <a:srcRect b="0" l="0" r="0" t="0"/>
          <a:stretch/>
        </p:blipFill>
        <p:spPr>
          <a:xfrm>
            <a:off x="8628775" y="2265226"/>
            <a:ext cx="5714826" cy="3809866"/>
          </a:xfrm>
          <a:prstGeom prst="rect">
            <a:avLst/>
          </a:prstGeom>
          <a:noFill/>
          <a:ln>
            <a:noFill/>
          </a:ln>
        </p:spPr>
      </p:pic>
      <p:pic>
        <p:nvPicPr>
          <p:cNvPr id="775" name="Google Shape;775;g33b0f50b175_5_12" title="q_learning_order_004_animation.gif"/>
          <p:cNvPicPr preferRelativeResize="0"/>
          <p:nvPr/>
        </p:nvPicPr>
        <p:blipFill rotWithShape="1">
          <a:blip r:embed="rId7">
            <a:alphaModFix/>
          </a:blip>
          <a:srcRect b="0" l="0" r="0" t="0"/>
          <a:stretch/>
        </p:blipFill>
        <p:spPr>
          <a:xfrm>
            <a:off x="8802375" y="6255500"/>
            <a:ext cx="5865687" cy="3910450"/>
          </a:xfrm>
          <a:prstGeom prst="rect">
            <a:avLst/>
          </a:prstGeom>
          <a:noFill/>
          <a:ln>
            <a:noFill/>
          </a:ln>
        </p:spPr>
      </p:pic>
      <p:sp>
        <p:nvSpPr>
          <p:cNvPr id="776" name="Google Shape;776;g33b0f50b175_5_12"/>
          <p:cNvSpPr txBox="1"/>
          <p:nvPr/>
        </p:nvSpPr>
        <p:spPr>
          <a:xfrm>
            <a:off x="4929096" y="4319257"/>
            <a:ext cx="235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001</a:t>
            </a:r>
            <a:endParaRPr sz="3000">
              <a:solidFill>
                <a:schemeClr val="dk1"/>
              </a:solidFill>
              <a:latin typeface="Calibri"/>
              <a:ea typeface="Calibri"/>
              <a:cs typeface="Calibri"/>
              <a:sym typeface="Calibri"/>
            </a:endParaRPr>
          </a:p>
        </p:txBody>
      </p:sp>
      <p:sp>
        <p:nvSpPr>
          <p:cNvPr id="777" name="Google Shape;777;g33b0f50b175_5_12"/>
          <p:cNvSpPr txBox="1"/>
          <p:nvPr/>
        </p:nvSpPr>
        <p:spPr>
          <a:xfrm>
            <a:off x="4929109" y="7887475"/>
            <a:ext cx="235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002</a:t>
            </a:r>
            <a:endParaRPr sz="30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33b0f50b175_5_0"/>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783" name="Google Shape;783;g33b0f50b175_5_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33b0f50b175_5_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33b0f50b175_5_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33b0f50b175_5_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33b0f50b175_5_0"/>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788" name="Google Shape;788;g33b0f50b175_5_0"/>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4.4. Q-learning </a:t>
            </a:r>
            <a:endParaRPr sz="3200">
              <a:solidFill>
                <a:schemeClr val="dk1"/>
              </a:solidFill>
            </a:endParaRPr>
          </a:p>
        </p:txBody>
      </p:sp>
      <p:pic>
        <p:nvPicPr>
          <p:cNvPr id="789" name="Google Shape;789;g33b0f50b175_5_0"/>
          <p:cNvPicPr preferRelativeResize="0"/>
          <p:nvPr/>
        </p:nvPicPr>
        <p:blipFill>
          <a:blip r:embed="rId4">
            <a:alphaModFix/>
          </a:blip>
          <a:stretch>
            <a:fillRect/>
          </a:stretch>
        </p:blipFill>
        <p:spPr>
          <a:xfrm>
            <a:off x="848350" y="3429000"/>
            <a:ext cx="16527900" cy="47353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33b0f50b175_1_0"/>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795" name="Google Shape;795;g33b0f50b175_1_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33b0f50b175_1_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33b0f50b175_1_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33b0f50b175_1_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33b0f50b175_1_0"/>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800" name="Google Shape;800;g33b0f50b175_1_0"/>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4.5. Deep Q Network</a:t>
            </a:r>
            <a:endParaRPr sz="3200">
              <a:solidFill>
                <a:schemeClr val="dk1"/>
              </a:solidFill>
            </a:endParaRPr>
          </a:p>
        </p:txBody>
      </p:sp>
      <p:sp>
        <p:nvSpPr>
          <p:cNvPr id="801" name="Google Shape;801;g33b0f50b175_1_0"/>
          <p:cNvSpPr txBox="1"/>
          <p:nvPr/>
        </p:nvSpPr>
        <p:spPr>
          <a:xfrm>
            <a:off x="15037936" y="4319258"/>
            <a:ext cx="2193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003</a:t>
            </a:r>
            <a:endParaRPr sz="3000">
              <a:solidFill>
                <a:schemeClr val="dk1"/>
              </a:solidFill>
              <a:latin typeface="Calibri"/>
              <a:ea typeface="Calibri"/>
              <a:cs typeface="Calibri"/>
              <a:sym typeface="Calibri"/>
            </a:endParaRPr>
          </a:p>
        </p:txBody>
      </p:sp>
      <p:sp>
        <p:nvSpPr>
          <p:cNvPr id="802" name="Google Shape;802;g33b0f50b175_1_0"/>
          <p:cNvSpPr txBox="1"/>
          <p:nvPr/>
        </p:nvSpPr>
        <p:spPr>
          <a:xfrm>
            <a:off x="15037927" y="7974875"/>
            <a:ext cx="2193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004</a:t>
            </a:r>
            <a:endParaRPr sz="3000">
              <a:solidFill>
                <a:schemeClr val="dk1"/>
              </a:solidFill>
              <a:latin typeface="Calibri"/>
              <a:ea typeface="Calibri"/>
              <a:cs typeface="Calibri"/>
              <a:sym typeface="Calibri"/>
            </a:endParaRPr>
          </a:p>
        </p:txBody>
      </p:sp>
      <p:sp>
        <p:nvSpPr>
          <p:cNvPr id="803" name="Google Shape;803;g33b0f50b175_1_0"/>
          <p:cNvSpPr txBox="1"/>
          <p:nvPr/>
        </p:nvSpPr>
        <p:spPr>
          <a:xfrm>
            <a:off x="4929096" y="4319257"/>
            <a:ext cx="235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001</a:t>
            </a:r>
            <a:endParaRPr sz="3000">
              <a:solidFill>
                <a:schemeClr val="dk1"/>
              </a:solidFill>
              <a:latin typeface="Calibri"/>
              <a:ea typeface="Calibri"/>
              <a:cs typeface="Calibri"/>
              <a:sym typeface="Calibri"/>
            </a:endParaRPr>
          </a:p>
        </p:txBody>
      </p:sp>
      <p:sp>
        <p:nvSpPr>
          <p:cNvPr id="804" name="Google Shape;804;g33b0f50b175_1_0"/>
          <p:cNvSpPr txBox="1"/>
          <p:nvPr/>
        </p:nvSpPr>
        <p:spPr>
          <a:xfrm>
            <a:off x="4929109" y="7887475"/>
            <a:ext cx="235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002</a:t>
            </a:r>
            <a:endParaRPr sz="3000">
              <a:solidFill>
                <a:schemeClr val="dk1"/>
              </a:solidFill>
              <a:latin typeface="Calibri"/>
              <a:ea typeface="Calibri"/>
              <a:cs typeface="Calibri"/>
              <a:sym typeface="Calibri"/>
            </a:endParaRPr>
          </a:p>
        </p:txBody>
      </p:sp>
      <p:pic>
        <p:nvPicPr>
          <p:cNvPr id="805" name="Google Shape;805;g33b0f50b175_1_0"/>
          <p:cNvPicPr preferRelativeResize="0"/>
          <p:nvPr/>
        </p:nvPicPr>
        <p:blipFill>
          <a:blip r:embed="rId4">
            <a:alphaModFix/>
          </a:blip>
          <a:stretch>
            <a:fillRect/>
          </a:stretch>
        </p:blipFill>
        <p:spPr>
          <a:xfrm>
            <a:off x="1486149" y="2871450"/>
            <a:ext cx="3263250" cy="3292925"/>
          </a:xfrm>
          <a:prstGeom prst="rect">
            <a:avLst/>
          </a:prstGeom>
          <a:noFill/>
          <a:ln>
            <a:noFill/>
          </a:ln>
        </p:spPr>
      </p:pic>
      <p:pic>
        <p:nvPicPr>
          <p:cNvPr id="806" name="Google Shape;806;g33b0f50b175_1_0"/>
          <p:cNvPicPr preferRelativeResize="0"/>
          <p:nvPr/>
        </p:nvPicPr>
        <p:blipFill>
          <a:blip r:embed="rId5">
            <a:alphaModFix/>
          </a:blip>
          <a:stretch>
            <a:fillRect/>
          </a:stretch>
        </p:blipFill>
        <p:spPr>
          <a:xfrm>
            <a:off x="1486150" y="6651575"/>
            <a:ext cx="3263250" cy="3293061"/>
          </a:xfrm>
          <a:prstGeom prst="rect">
            <a:avLst/>
          </a:prstGeom>
          <a:noFill/>
          <a:ln>
            <a:noFill/>
          </a:ln>
        </p:spPr>
      </p:pic>
      <p:pic>
        <p:nvPicPr>
          <p:cNvPr id="807" name="Google Shape;807;g33b0f50b175_1_0"/>
          <p:cNvPicPr preferRelativeResize="0"/>
          <p:nvPr/>
        </p:nvPicPr>
        <p:blipFill>
          <a:blip r:embed="rId6">
            <a:alphaModFix/>
          </a:blip>
          <a:stretch>
            <a:fillRect/>
          </a:stretch>
        </p:blipFill>
        <p:spPr>
          <a:xfrm>
            <a:off x="8226779" y="2871387"/>
            <a:ext cx="6693021" cy="3293051"/>
          </a:xfrm>
          <a:prstGeom prst="rect">
            <a:avLst/>
          </a:prstGeom>
          <a:noFill/>
          <a:ln>
            <a:noFill/>
          </a:ln>
        </p:spPr>
      </p:pic>
      <p:pic>
        <p:nvPicPr>
          <p:cNvPr id="808" name="Google Shape;808;g33b0f50b175_1_0"/>
          <p:cNvPicPr preferRelativeResize="0"/>
          <p:nvPr/>
        </p:nvPicPr>
        <p:blipFill>
          <a:blip r:embed="rId7">
            <a:alphaModFix/>
          </a:blip>
          <a:stretch>
            <a:fillRect/>
          </a:stretch>
        </p:blipFill>
        <p:spPr>
          <a:xfrm>
            <a:off x="8168775" y="6651575"/>
            <a:ext cx="6809037" cy="3293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g33b0f50b175_1_18"/>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814" name="Google Shape;814;g33b0f50b175_1_18"/>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33b0f50b175_1_18"/>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33b0f50b175_1_18"/>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33b0f50b175_1_18"/>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33b0f50b175_1_18"/>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819" name="Google Shape;819;g33b0f50b175_1_18"/>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4.5. </a:t>
            </a:r>
            <a:r>
              <a:rPr lang="en-US" sz="3200">
                <a:solidFill>
                  <a:schemeClr val="dk1"/>
                </a:solidFill>
              </a:rPr>
              <a:t>Deep </a:t>
            </a:r>
            <a:r>
              <a:rPr lang="en-US" sz="3200">
                <a:solidFill>
                  <a:schemeClr val="dk1"/>
                </a:solidFill>
              </a:rPr>
              <a:t>Q </a:t>
            </a:r>
            <a:r>
              <a:rPr lang="en-US" sz="3200">
                <a:solidFill>
                  <a:schemeClr val="dk1"/>
                </a:solidFill>
              </a:rPr>
              <a:t>Network</a:t>
            </a:r>
            <a:endParaRPr sz="3200">
              <a:solidFill>
                <a:schemeClr val="dk1"/>
              </a:solidFill>
            </a:endParaRPr>
          </a:p>
        </p:txBody>
      </p:sp>
      <p:pic>
        <p:nvPicPr>
          <p:cNvPr id="820" name="Google Shape;820;g33b0f50b175_1_18"/>
          <p:cNvPicPr preferRelativeResize="0"/>
          <p:nvPr/>
        </p:nvPicPr>
        <p:blipFill>
          <a:blip r:embed="rId4">
            <a:alphaModFix/>
          </a:blip>
          <a:stretch>
            <a:fillRect/>
          </a:stretch>
        </p:blipFill>
        <p:spPr>
          <a:xfrm>
            <a:off x="2026025" y="3890963"/>
            <a:ext cx="12325350" cy="2505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g33b0f50b175_1_34"/>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826" name="Google Shape;826;g33b0f50b175_1_3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g33b0f50b175_1_3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33b0f50b175_1_3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33b0f50b175_1_3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33b0f50b175_1_34"/>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831" name="Google Shape;831;g33b0f50b175_1_34"/>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4.6. PPO (Proximal Policy Optimization)</a:t>
            </a:r>
            <a:endParaRPr sz="3200">
              <a:solidFill>
                <a:schemeClr val="dk1"/>
              </a:solidFill>
            </a:endParaRPr>
          </a:p>
        </p:txBody>
      </p:sp>
      <p:sp>
        <p:nvSpPr>
          <p:cNvPr id="832" name="Google Shape;832;g33b0f50b175_1_34"/>
          <p:cNvSpPr txBox="1"/>
          <p:nvPr/>
        </p:nvSpPr>
        <p:spPr>
          <a:xfrm>
            <a:off x="15037936" y="4319258"/>
            <a:ext cx="2193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003</a:t>
            </a:r>
            <a:endParaRPr sz="3000">
              <a:solidFill>
                <a:schemeClr val="dk1"/>
              </a:solidFill>
              <a:latin typeface="Calibri"/>
              <a:ea typeface="Calibri"/>
              <a:cs typeface="Calibri"/>
              <a:sym typeface="Calibri"/>
            </a:endParaRPr>
          </a:p>
        </p:txBody>
      </p:sp>
      <p:sp>
        <p:nvSpPr>
          <p:cNvPr id="833" name="Google Shape;833;g33b0f50b175_1_34"/>
          <p:cNvSpPr txBox="1"/>
          <p:nvPr/>
        </p:nvSpPr>
        <p:spPr>
          <a:xfrm>
            <a:off x="15037927" y="7974875"/>
            <a:ext cx="2193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004</a:t>
            </a:r>
            <a:endParaRPr sz="3000">
              <a:solidFill>
                <a:schemeClr val="dk1"/>
              </a:solidFill>
              <a:latin typeface="Calibri"/>
              <a:ea typeface="Calibri"/>
              <a:cs typeface="Calibri"/>
              <a:sym typeface="Calibri"/>
            </a:endParaRPr>
          </a:p>
        </p:txBody>
      </p:sp>
      <p:sp>
        <p:nvSpPr>
          <p:cNvPr id="834" name="Google Shape;834;g33b0f50b175_1_34"/>
          <p:cNvSpPr txBox="1"/>
          <p:nvPr/>
        </p:nvSpPr>
        <p:spPr>
          <a:xfrm>
            <a:off x="4929096" y="4319257"/>
            <a:ext cx="235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001</a:t>
            </a:r>
            <a:endParaRPr sz="3000">
              <a:solidFill>
                <a:schemeClr val="dk1"/>
              </a:solidFill>
              <a:latin typeface="Calibri"/>
              <a:ea typeface="Calibri"/>
              <a:cs typeface="Calibri"/>
              <a:sym typeface="Calibri"/>
            </a:endParaRPr>
          </a:p>
        </p:txBody>
      </p:sp>
      <p:sp>
        <p:nvSpPr>
          <p:cNvPr id="835" name="Google Shape;835;g33b0f50b175_1_34"/>
          <p:cNvSpPr txBox="1"/>
          <p:nvPr/>
        </p:nvSpPr>
        <p:spPr>
          <a:xfrm>
            <a:off x="4929109" y="7887475"/>
            <a:ext cx="2352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Order 002</a:t>
            </a:r>
            <a:endParaRPr sz="3000">
              <a:solidFill>
                <a:schemeClr val="dk1"/>
              </a:solidFill>
              <a:latin typeface="Calibri"/>
              <a:ea typeface="Calibri"/>
              <a:cs typeface="Calibri"/>
              <a:sym typeface="Calibri"/>
            </a:endParaRPr>
          </a:p>
        </p:txBody>
      </p:sp>
      <p:pic>
        <p:nvPicPr>
          <p:cNvPr id="836" name="Google Shape;836;g33b0f50b175_1_34"/>
          <p:cNvPicPr preferRelativeResize="0"/>
          <p:nvPr/>
        </p:nvPicPr>
        <p:blipFill>
          <a:blip r:embed="rId4">
            <a:alphaModFix/>
          </a:blip>
          <a:stretch>
            <a:fillRect/>
          </a:stretch>
        </p:blipFill>
        <p:spPr>
          <a:xfrm>
            <a:off x="1618825" y="3055671"/>
            <a:ext cx="3130575" cy="3173654"/>
          </a:xfrm>
          <a:prstGeom prst="rect">
            <a:avLst/>
          </a:prstGeom>
          <a:noFill/>
          <a:ln>
            <a:noFill/>
          </a:ln>
        </p:spPr>
      </p:pic>
      <p:pic>
        <p:nvPicPr>
          <p:cNvPr id="837" name="Google Shape;837;g33b0f50b175_1_34"/>
          <p:cNvPicPr preferRelativeResize="0"/>
          <p:nvPr/>
        </p:nvPicPr>
        <p:blipFill>
          <a:blip r:embed="rId5">
            <a:alphaModFix/>
          </a:blip>
          <a:stretch>
            <a:fillRect/>
          </a:stretch>
        </p:blipFill>
        <p:spPr>
          <a:xfrm>
            <a:off x="1663750" y="6711255"/>
            <a:ext cx="3085650" cy="3128195"/>
          </a:xfrm>
          <a:prstGeom prst="rect">
            <a:avLst/>
          </a:prstGeom>
          <a:noFill/>
          <a:ln>
            <a:noFill/>
          </a:ln>
        </p:spPr>
      </p:pic>
      <p:pic>
        <p:nvPicPr>
          <p:cNvPr id="838" name="Google Shape;838;g33b0f50b175_1_34"/>
          <p:cNvPicPr preferRelativeResize="0"/>
          <p:nvPr/>
        </p:nvPicPr>
        <p:blipFill>
          <a:blip r:embed="rId6">
            <a:alphaModFix/>
          </a:blip>
          <a:stretch>
            <a:fillRect/>
          </a:stretch>
        </p:blipFill>
        <p:spPr>
          <a:xfrm>
            <a:off x="8498434" y="3147325"/>
            <a:ext cx="6433240" cy="3128200"/>
          </a:xfrm>
          <a:prstGeom prst="rect">
            <a:avLst/>
          </a:prstGeom>
          <a:noFill/>
          <a:ln>
            <a:noFill/>
          </a:ln>
        </p:spPr>
      </p:pic>
      <p:pic>
        <p:nvPicPr>
          <p:cNvPr id="839" name="Google Shape;839;g33b0f50b175_1_34"/>
          <p:cNvPicPr preferRelativeResize="0"/>
          <p:nvPr/>
        </p:nvPicPr>
        <p:blipFill>
          <a:blip r:embed="rId7">
            <a:alphaModFix/>
          </a:blip>
          <a:stretch>
            <a:fillRect/>
          </a:stretch>
        </p:blipFill>
        <p:spPr>
          <a:xfrm>
            <a:off x="8597400" y="6812300"/>
            <a:ext cx="6334275" cy="3079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g33b0f50b175_1_52"/>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845" name="Google Shape;845;g33b0f50b175_1_52"/>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33b0f50b175_1_52"/>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33b0f50b175_1_52"/>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g33b0f50b175_1_52"/>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33b0f50b175_1_52"/>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850" name="Google Shape;850;g33b0f50b175_1_52"/>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4.6. </a:t>
            </a:r>
            <a:r>
              <a:rPr lang="en-US" sz="3200">
                <a:solidFill>
                  <a:schemeClr val="dk1"/>
                </a:solidFill>
              </a:rPr>
              <a:t>PPO (Proximal Policy Optimization)</a:t>
            </a:r>
            <a:endParaRPr sz="3200">
              <a:solidFill>
                <a:schemeClr val="dk1"/>
              </a:solidFill>
            </a:endParaRPr>
          </a:p>
        </p:txBody>
      </p:sp>
      <p:pic>
        <p:nvPicPr>
          <p:cNvPr id="851" name="Google Shape;851;g33b0f50b175_1_52"/>
          <p:cNvPicPr preferRelativeResize="0"/>
          <p:nvPr/>
        </p:nvPicPr>
        <p:blipFill>
          <a:blip r:embed="rId4">
            <a:alphaModFix/>
          </a:blip>
          <a:stretch>
            <a:fillRect/>
          </a:stretch>
        </p:blipFill>
        <p:spPr>
          <a:xfrm>
            <a:off x="2085913" y="3895725"/>
            <a:ext cx="12315825" cy="24955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33b18a638f7_2_0"/>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857" name="Google Shape;857;g33b18a638f7_2_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g33b18a638f7_2_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33b18a638f7_2_0"/>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33b18a638f7_2_0"/>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33b18a638f7_2_0"/>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pic>
        <p:nvPicPr>
          <p:cNvPr id="862" name="Google Shape;862;g33b18a638f7_2_0"/>
          <p:cNvPicPr preferRelativeResize="0"/>
          <p:nvPr/>
        </p:nvPicPr>
        <p:blipFill>
          <a:blip r:embed="rId4">
            <a:alphaModFix/>
          </a:blip>
          <a:stretch>
            <a:fillRect/>
          </a:stretch>
        </p:blipFill>
        <p:spPr>
          <a:xfrm>
            <a:off x="973637" y="3981700"/>
            <a:ext cx="7196724" cy="4488907"/>
          </a:xfrm>
          <a:prstGeom prst="rect">
            <a:avLst/>
          </a:prstGeom>
          <a:noFill/>
          <a:ln>
            <a:noFill/>
          </a:ln>
        </p:spPr>
      </p:pic>
      <p:pic>
        <p:nvPicPr>
          <p:cNvPr id="863" name="Google Shape;863;g33b18a638f7_2_0"/>
          <p:cNvPicPr preferRelativeResize="0"/>
          <p:nvPr/>
        </p:nvPicPr>
        <p:blipFill>
          <a:blip r:embed="rId5">
            <a:alphaModFix/>
          </a:blip>
          <a:stretch>
            <a:fillRect/>
          </a:stretch>
        </p:blipFill>
        <p:spPr>
          <a:xfrm>
            <a:off x="9298050" y="3981701"/>
            <a:ext cx="7206872" cy="4488900"/>
          </a:xfrm>
          <a:prstGeom prst="rect">
            <a:avLst/>
          </a:prstGeom>
          <a:noFill/>
          <a:ln>
            <a:noFill/>
          </a:ln>
        </p:spPr>
      </p:pic>
      <p:sp>
        <p:nvSpPr>
          <p:cNvPr id="864" name="Google Shape;864;g33b18a638f7_2_0"/>
          <p:cNvSpPr txBox="1"/>
          <p:nvPr/>
        </p:nvSpPr>
        <p:spPr>
          <a:xfrm>
            <a:off x="713650" y="1677650"/>
            <a:ext cx="161898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4.7. Benchmark Overview</a:t>
            </a:r>
            <a:endParaRPr sz="3200">
              <a:solidFill>
                <a:schemeClr val="dk1"/>
              </a:solidFill>
            </a:endParaRPr>
          </a:p>
          <a:p>
            <a:pPr indent="0" lvl="0" marL="0" rtl="0" algn="l">
              <a:spcBef>
                <a:spcPts val="0"/>
              </a:spcBef>
              <a:spcAft>
                <a:spcPts val="0"/>
              </a:spcAft>
              <a:buNone/>
            </a:pPr>
            <a:r>
              <a:rPr lang="en-US" sz="3200">
                <a:solidFill>
                  <a:schemeClr val="dk1"/>
                </a:solidFill>
              </a:rPr>
              <a:t>We evaluate and compare 5 cutting strategies across 4 different orders using key metrics:</a:t>
            </a:r>
            <a:endParaRPr sz="3200">
              <a:solidFill>
                <a:schemeClr val="dk1"/>
              </a:solidFill>
            </a:endParaRPr>
          </a:p>
          <a:p>
            <a:pPr indent="0" lvl="0" marL="0" rtl="0" algn="l">
              <a:spcBef>
                <a:spcPts val="0"/>
              </a:spcBef>
              <a:spcAft>
                <a:spcPts val="0"/>
              </a:spcAft>
              <a:buNone/>
            </a:pPr>
            <a:r>
              <a:rPr b="1" lang="en-US" sz="3200">
                <a:solidFill>
                  <a:schemeClr val="dk1"/>
                </a:solidFill>
              </a:rPr>
              <a:t>Fitness Score</a:t>
            </a:r>
            <a:r>
              <a:rPr lang="en-US" sz="3200">
                <a:solidFill>
                  <a:schemeClr val="dk1"/>
                </a:solidFill>
              </a:rPr>
              <a:t>, </a:t>
            </a:r>
            <a:r>
              <a:rPr b="1" lang="en-US" sz="3200">
                <a:solidFill>
                  <a:schemeClr val="dk1"/>
                </a:solidFill>
              </a:rPr>
              <a:t>Waste Rate</a:t>
            </a:r>
            <a:r>
              <a:rPr lang="en-US" sz="3200">
                <a:solidFill>
                  <a:schemeClr val="dk1"/>
                </a:solidFill>
              </a:rPr>
              <a:t>, and </a:t>
            </a:r>
            <a:r>
              <a:rPr b="1" lang="en-US" sz="3200">
                <a:solidFill>
                  <a:schemeClr val="dk1"/>
                </a:solidFill>
              </a:rPr>
              <a:t>Runtime Performance</a:t>
            </a:r>
            <a:r>
              <a:rPr lang="en-US" sz="3200">
                <a:solidFill>
                  <a:schemeClr val="dk1"/>
                </a:solidFill>
              </a:rPr>
              <a:t>.</a:t>
            </a:r>
            <a:endParaRPr sz="3200">
              <a:solidFill>
                <a:schemeClr val="dk1"/>
              </a:solidFill>
            </a:endParaRPr>
          </a:p>
        </p:txBody>
      </p:sp>
      <p:sp>
        <p:nvSpPr>
          <p:cNvPr id="865" name="Google Shape;865;g33b18a638f7_2_0"/>
          <p:cNvSpPr txBox="1"/>
          <p:nvPr/>
        </p:nvSpPr>
        <p:spPr>
          <a:xfrm>
            <a:off x="1053850" y="8668575"/>
            <a:ext cx="77196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200">
                <a:solidFill>
                  <a:schemeClr val="dk1"/>
                </a:solidFill>
              </a:rPr>
              <a:t>Higher is better.</a:t>
            </a:r>
            <a:endParaRPr sz="3200">
              <a:solidFill>
                <a:schemeClr val="dk1"/>
              </a:solidFill>
            </a:endParaRPr>
          </a:p>
          <a:p>
            <a:pPr indent="0" lvl="0" marL="0" rtl="0" algn="l">
              <a:spcBef>
                <a:spcPts val="0"/>
              </a:spcBef>
              <a:spcAft>
                <a:spcPts val="0"/>
              </a:spcAft>
              <a:buNone/>
            </a:pPr>
            <a:r>
              <a:rPr lang="en-US" sz="3200">
                <a:solidFill>
                  <a:schemeClr val="dk1"/>
                </a:solidFill>
              </a:rPr>
              <a:t>Q-Learning and Deep Q consistently maintain strong performance.</a:t>
            </a:r>
            <a:endParaRPr sz="3200">
              <a:solidFill>
                <a:schemeClr val="dk1"/>
              </a:solidFill>
              <a:latin typeface="Calibri"/>
              <a:ea typeface="Calibri"/>
              <a:cs typeface="Calibri"/>
              <a:sym typeface="Calibri"/>
            </a:endParaRPr>
          </a:p>
        </p:txBody>
      </p:sp>
      <p:sp>
        <p:nvSpPr>
          <p:cNvPr id="866" name="Google Shape;866;g33b18a638f7_2_0"/>
          <p:cNvSpPr txBox="1"/>
          <p:nvPr/>
        </p:nvSpPr>
        <p:spPr>
          <a:xfrm>
            <a:off x="9664975" y="8690375"/>
            <a:ext cx="82188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200">
                <a:solidFill>
                  <a:schemeClr val="dk1"/>
                </a:solidFill>
              </a:rPr>
              <a:t>Lower is better.</a:t>
            </a:r>
            <a:endParaRPr sz="3200">
              <a:solidFill>
                <a:schemeClr val="dk1"/>
              </a:solidFill>
            </a:endParaRPr>
          </a:p>
          <a:p>
            <a:pPr indent="0" lvl="0" marL="0" rtl="0" algn="l">
              <a:spcBef>
                <a:spcPts val="0"/>
              </a:spcBef>
              <a:spcAft>
                <a:spcPts val="0"/>
              </a:spcAft>
              <a:buNone/>
            </a:pPr>
            <a:r>
              <a:rPr lang="en-US" sz="3200">
                <a:solidFill>
                  <a:schemeClr val="dk1"/>
                </a:solidFill>
              </a:rPr>
              <a:t>Greedy algorithm shows instability with a high waste rate on complex orders.</a:t>
            </a:r>
            <a:endParaRPr sz="32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38f1c4a897_0_3"/>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173" name="Google Shape;173;g338f1c4a897_0_3"/>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338f1c4a897_0_3"/>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338f1c4a897_0_3"/>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338f1c4a897_0_3"/>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38f1c4a897_0_3"/>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01. INTRODUCTION</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178" name="Google Shape;178;g338f1c4a897_0_3"/>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1.3. </a:t>
            </a:r>
            <a:r>
              <a:rPr lang="en-US" sz="3200">
                <a:solidFill>
                  <a:schemeClr val="dk1"/>
                </a:solidFill>
              </a:rPr>
              <a:t>Cutting Stock Problem In Reinforcement Learning</a:t>
            </a:r>
            <a:endParaRPr sz="3200">
              <a:solidFill>
                <a:schemeClr val="dk1"/>
              </a:solidFill>
            </a:endParaRPr>
          </a:p>
        </p:txBody>
      </p:sp>
      <p:sp>
        <p:nvSpPr>
          <p:cNvPr id="179" name="Google Shape;179;g338f1c4a897_0_3"/>
          <p:cNvSpPr txBox="1"/>
          <p:nvPr/>
        </p:nvSpPr>
        <p:spPr>
          <a:xfrm>
            <a:off x="714100" y="2265225"/>
            <a:ext cx="17469300" cy="13392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Traditionally, CSP is solved by methods such as Linear Programming, Heuristic,.... However, these methods have difficulty in problems with large state space, complex structure and high uncertainty.</a:t>
            </a:r>
            <a:endParaRPr sz="2500"/>
          </a:p>
          <a:p>
            <a:pPr indent="-387350" lvl="0" marL="457200" rtl="0" algn="l">
              <a:spcBef>
                <a:spcPts val="0"/>
              </a:spcBef>
              <a:spcAft>
                <a:spcPts val="0"/>
              </a:spcAft>
              <a:buSzPts val="2500"/>
              <a:buChar char="●"/>
            </a:pPr>
            <a:r>
              <a:rPr lang="en-US" sz="2500"/>
              <a:t>However, these methods have difficulty in problems with large state space, complex structure and high uncertainty.</a:t>
            </a:r>
            <a:endParaRPr sz="2500"/>
          </a:p>
        </p:txBody>
      </p:sp>
      <p:sp>
        <p:nvSpPr>
          <p:cNvPr id="180" name="Google Shape;180;g338f1c4a897_0_3"/>
          <p:cNvSpPr/>
          <p:nvPr/>
        </p:nvSpPr>
        <p:spPr>
          <a:xfrm>
            <a:off x="571025" y="3820075"/>
            <a:ext cx="17612400" cy="188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1" name="Google Shape;181;g338f1c4a897_0_3"/>
          <p:cNvSpPr txBox="1"/>
          <p:nvPr/>
        </p:nvSpPr>
        <p:spPr>
          <a:xfrm>
            <a:off x="714100" y="3979250"/>
            <a:ext cx="17345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500">
                <a:solidFill>
                  <a:schemeClr val="dk1"/>
                </a:solidFill>
              </a:rPr>
              <a:t>Reinforcement Learning</a:t>
            </a:r>
            <a:r>
              <a:rPr lang="en-US" sz="2500"/>
              <a:t> emerges as a new approach to solving CSP with the following advantages:</a:t>
            </a:r>
            <a:endParaRPr sz="2500"/>
          </a:p>
          <a:p>
            <a:pPr indent="-387350" lvl="0" marL="914400" rtl="0" algn="l">
              <a:spcBef>
                <a:spcPts val="0"/>
              </a:spcBef>
              <a:spcAft>
                <a:spcPts val="0"/>
              </a:spcAft>
              <a:buSzPts val="2500"/>
              <a:buChar char="❖"/>
            </a:pPr>
            <a:r>
              <a:rPr lang="en-US" sz="2500"/>
              <a:t>Ability to learn from experience and improve over time.</a:t>
            </a:r>
            <a:endParaRPr sz="2500"/>
          </a:p>
          <a:p>
            <a:pPr indent="-387350" lvl="0" marL="914400" rtl="0" algn="l">
              <a:spcBef>
                <a:spcPts val="0"/>
              </a:spcBef>
              <a:spcAft>
                <a:spcPts val="0"/>
              </a:spcAft>
              <a:buSzPts val="2500"/>
              <a:buChar char="❖"/>
            </a:pPr>
            <a:r>
              <a:rPr lang="en-US" sz="2500"/>
              <a:t>Effectively handle problems with large and complex state spaces.</a:t>
            </a:r>
            <a:endParaRPr sz="2500"/>
          </a:p>
          <a:p>
            <a:pPr indent="-387350" lvl="0" marL="914400" rtl="0" algn="l">
              <a:spcBef>
                <a:spcPts val="0"/>
              </a:spcBef>
              <a:spcAft>
                <a:spcPts val="0"/>
              </a:spcAft>
              <a:buSzPts val="2500"/>
              <a:buChar char="❖"/>
            </a:pPr>
            <a:r>
              <a:rPr lang="en-US" sz="2500"/>
              <a:t>Can be applied to complex variants of CSP (2D, 3D).</a:t>
            </a:r>
            <a:endParaRPr sz="2500"/>
          </a:p>
        </p:txBody>
      </p:sp>
      <p:pic>
        <p:nvPicPr>
          <p:cNvPr id="182" name="Google Shape;182;g338f1c4a897_0_3"/>
          <p:cNvPicPr preferRelativeResize="0"/>
          <p:nvPr/>
        </p:nvPicPr>
        <p:blipFill>
          <a:blip r:embed="rId4">
            <a:alphaModFix/>
          </a:blip>
          <a:stretch>
            <a:fillRect/>
          </a:stretch>
        </p:blipFill>
        <p:spPr>
          <a:xfrm>
            <a:off x="1395250" y="5856150"/>
            <a:ext cx="6473800" cy="4430850"/>
          </a:xfrm>
          <a:prstGeom prst="rect">
            <a:avLst/>
          </a:prstGeom>
          <a:noFill/>
          <a:ln>
            <a:noFill/>
          </a:ln>
        </p:spPr>
      </p:pic>
      <p:sp>
        <p:nvSpPr>
          <p:cNvPr id="183" name="Google Shape;183;g338f1c4a897_0_3"/>
          <p:cNvSpPr txBox="1"/>
          <p:nvPr/>
        </p:nvSpPr>
        <p:spPr>
          <a:xfrm>
            <a:off x="0" y="7517225"/>
            <a:ext cx="1480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2D Dim</a:t>
            </a:r>
            <a:endParaRPr sz="3200">
              <a:solidFill>
                <a:schemeClr val="dk1"/>
              </a:solidFill>
              <a:latin typeface="Calibri"/>
              <a:ea typeface="Calibri"/>
              <a:cs typeface="Calibri"/>
              <a:sym typeface="Calibri"/>
            </a:endParaRPr>
          </a:p>
        </p:txBody>
      </p:sp>
      <p:pic>
        <p:nvPicPr>
          <p:cNvPr id="184" name="Google Shape;184;g338f1c4a897_0_3"/>
          <p:cNvPicPr preferRelativeResize="0"/>
          <p:nvPr/>
        </p:nvPicPr>
        <p:blipFill>
          <a:blip r:embed="rId5">
            <a:alphaModFix/>
          </a:blip>
          <a:stretch>
            <a:fillRect/>
          </a:stretch>
        </p:blipFill>
        <p:spPr>
          <a:xfrm>
            <a:off x="8600925" y="6077875"/>
            <a:ext cx="9381149" cy="3615900"/>
          </a:xfrm>
          <a:prstGeom prst="rect">
            <a:avLst/>
          </a:prstGeom>
          <a:noFill/>
          <a:ln>
            <a:noFill/>
          </a:ln>
        </p:spPr>
      </p:pic>
      <p:sp>
        <p:nvSpPr>
          <p:cNvPr id="185" name="Google Shape;185;g338f1c4a897_0_3"/>
          <p:cNvSpPr/>
          <p:nvPr/>
        </p:nvSpPr>
        <p:spPr>
          <a:xfrm>
            <a:off x="12790800" y="7869050"/>
            <a:ext cx="1001400" cy="325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6" name="Google Shape;186;g338f1c4a897_0_3"/>
          <p:cNvSpPr txBox="1"/>
          <p:nvPr/>
        </p:nvSpPr>
        <p:spPr>
          <a:xfrm>
            <a:off x="9790800" y="960025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A feasible solution</a:t>
            </a:r>
            <a:endParaRPr sz="2500"/>
          </a:p>
        </p:txBody>
      </p:sp>
      <p:sp>
        <p:nvSpPr>
          <p:cNvPr id="187" name="Google Shape;187;g338f1c4a897_0_3"/>
          <p:cNvSpPr txBox="1"/>
          <p:nvPr/>
        </p:nvSpPr>
        <p:spPr>
          <a:xfrm>
            <a:off x="14712550" y="960025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t>An optimal solution</a:t>
            </a:r>
            <a:endParaRPr sz="25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33b18a638f7_2_15"/>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872" name="Google Shape;872;g33b18a638f7_2_15"/>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g33b18a638f7_2_15"/>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33b18a638f7_2_15"/>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g33b18a638f7_2_15"/>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g33b18a638f7_2_15"/>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BENCHMARK</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877" name="Google Shape;877;g33b18a638f7_2_15"/>
          <p:cNvSpPr txBox="1"/>
          <p:nvPr/>
        </p:nvSpPr>
        <p:spPr>
          <a:xfrm>
            <a:off x="713650" y="1677650"/>
            <a:ext cx="7559400" cy="7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4.8. </a:t>
            </a:r>
            <a:r>
              <a:rPr lang="en-US" sz="3200">
                <a:solidFill>
                  <a:schemeClr val="dk1"/>
                </a:solidFill>
              </a:rPr>
              <a:t>Runtime Comparison</a:t>
            </a:r>
            <a:endParaRPr sz="3200">
              <a:solidFill>
                <a:schemeClr val="dk1"/>
              </a:solidFill>
              <a:latin typeface="Calibri"/>
              <a:ea typeface="Calibri"/>
              <a:cs typeface="Calibri"/>
              <a:sym typeface="Calibri"/>
            </a:endParaRPr>
          </a:p>
        </p:txBody>
      </p:sp>
      <p:pic>
        <p:nvPicPr>
          <p:cNvPr id="878" name="Google Shape;878;g33b18a638f7_2_15"/>
          <p:cNvPicPr preferRelativeResize="0"/>
          <p:nvPr/>
        </p:nvPicPr>
        <p:blipFill>
          <a:blip r:embed="rId4">
            <a:alphaModFix/>
          </a:blip>
          <a:stretch>
            <a:fillRect/>
          </a:stretch>
        </p:blipFill>
        <p:spPr>
          <a:xfrm>
            <a:off x="895000" y="3127000"/>
            <a:ext cx="7196725" cy="4451000"/>
          </a:xfrm>
          <a:prstGeom prst="rect">
            <a:avLst/>
          </a:prstGeom>
          <a:noFill/>
          <a:ln>
            <a:noFill/>
          </a:ln>
        </p:spPr>
      </p:pic>
      <p:sp>
        <p:nvSpPr>
          <p:cNvPr id="879" name="Google Shape;879;g33b18a638f7_2_15"/>
          <p:cNvSpPr txBox="1"/>
          <p:nvPr/>
        </p:nvSpPr>
        <p:spPr>
          <a:xfrm>
            <a:off x="713650" y="2426450"/>
            <a:ext cx="15547800" cy="8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rPr>
              <a:t>PPO and Deep Q exhibit higher runtime, while heuristic methods are fastest.</a:t>
            </a:r>
            <a:endParaRPr sz="3200">
              <a:solidFill>
                <a:schemeClr val="dk1"/>
              </a:solidFill>
              <a:latin typeface="Calibri"/>
              <a:ea typeface="Calibri"/>
              <a:cs typeface="Calibri"/>
              <a:sym typeface="Calibri"/>
            </a:endParaRPr>
          </a:p>
        </p:txBody>
      </p:sp>
      <p:sp>
        <p:nvSpPr>
          <p:cNvPr id="880" name="Google Shape;880;g33b18a638f7_2_15"/>
          <p:cNvSpPr txBox="1"/>
          <p:nvPr/>
        </p:nvSpPr>
        <p:spPr>
          <a:xfrm>
            <a:off x="818100" y="7759325"/>
            <a:ext cx="16651800" cy="7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 Q-Learning achieves a good balance between cutting efficiency and resource utilization.  </a:t>
            </a:r>
            <a:endParaRPr sz="3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 Greedy methods are fast but less reliable on complex item combinations.  </a:t>
            </a:r>
            <a:endParaRPr sz="3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 PPO and Deep Q achieve high precision but come with higher computational cost.</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g304bf39bde1_0_56"/>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304bf39bde1_0_56"/>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304bf39bde1_0_56"/>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g304bf39bde1_0_56"/>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g304bf39bde1_0_56"/>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g304bf39bde1_0_56"/>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g304bf39bde1_0_56"/>
          <p:cNvSpPr txBox="1"/>
          <p:nvPr/>
        </p:nvSpPr>
        <p:spPr>
          <a:xfrm>
            <a:off x="880110" y="9659449"/>
            <a:ext cx="5989200" cy="242400"/>
          </a:xfrm>
          <a:prstGeom prst="rect">
            <a:avLst/>
          </a:prstGeom>
          <a:noFill/>
          <a:ln>
            <a:noFill/>
          </a:ln>
        </p:spPr>
        <p:txBody>
          <a:bodyPr anchorCtr="0" anchor="t" bIns="0" lIns="0" spcFirstLastPara="1" rIns="0" wrap="square" tIns="0">
            <a:spAutoFit/>
          </a:bodyPr>
          <a:lstStyle/>
          <a:p>
            <a:pPr indent="0" lvl="0" marL="0" marR="0" rtl="0" algn="l">
              <a:lnSpc>
                <a:spcPct val="119936"/>
              </a:lnSpc>
              <a:spcBef>
                <a:spcPts val="0"/>
              </a:spcBef>
              <a:spcAft>
                <a:spcPts val="0"/>
              </a:spcAft>
              <a:buNone/>
            </a:pPr>
            <a:r>
              <a:rPr b="0" i="0" lang="en-US" sz="1575" u="none" cap="none" strike="noStrike">
                <a:solidFill>
                  <a:srgbClr val="CECDCD"/>
                </a:solidFill>
                <a:latin typeface="Arimo"/>
                <a:ea typeface="Arimo"/>
                <a:cs typeface="Arimo"/>
                <a:sym typeface="Arimo"/>
              </a:rPr>
              <a:t>© Copyright FPT Software – Level of Confidentiality </a:t>
            </a:r>
            <a:endParaRPr/>
          </a:p>
        </p:txBody>
      </p:sp>
      <p:sp>
        <p:nvSpPr>
          <p:cNvPr id="892" name="Google Shape;892;g304bf39bde1_0_56"/>
          <p:cNvSpPr/>
          <p:nvPr/>
        </p:nvSpPr>
        <p:spPr>
          <a:xfrm>
            <a:off x="-640080" y="88404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304bf39bde1_0_5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09" l="0" r="0" t="0"/>
            </a:stretch>
          </a:blipFill>
          <a:ln>
            <a:noFill/>
          </a:ln>
        </p:spPr>
      </p:sp>
      <p:sp>
        <p:nvSpPr>
          <p:cNvPr id="894" name="Google Shape;894;g304bf39bde1_0_56"/>
          <p:cNvSpPr txBox="1"/>
          <p:nvPr/>
        </p:nvSpPr>
        <p:spPr>
          <a:xfrm>
            <a:off x="1028700" y="8089581"/>
            <a:ext cx="18212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600" u="none" cap="none" strike="noStrike">
                <a:solidFill>
                  <a:srgbClr val="33B2C1"/>
                </a:solidFill>
                <a:latin typeface="Arimo"/>
                <a:ea typeface="Arimo"/>
                <a:cs typeface="Arimo"/>
                <a:sym typeface="Arimo"/>
              </a:rPr>
              <a:t>0</a:t>
            </a:r>
            <a:r>
              <a:rPr b="1" lang="en-US" sz="6600">
                <a:solidFill>
                  <a:srgbClr val="33B2C1"/>
                </a:solidFill>
                <a:latin typeface="Arimo"/>
                <a:ea typeface="Arimo"/>
                <a:cs typeface="Arimo"/>
                <a:sym typeface="Arimo"/>
              </a:rPr>
              <a:t>4</a:t>
            </a:r>
            <a:r>
              <a:rPr b="1" i="0" lang="en-US" sz="6600" u="none" cap="none" strike="noStrike">
                <a:solidFill>
                  <a:srgbClr val="33B2C1"/>
                </a:solidFill>
                <a:latin typeface="Arimo"/>
                <a:ea typeface="Arimo"/>
                <a:cs typeface="Arimo"/>
                <a:sym typeface="Arimo"/>
              </a:rPr>
              <a:t>.</a:t>
            </a:r>
            <a:r>
              <a:rPr b="1" i="0" lang="en-US" sz="6600" u="none" cap="none" strike="noStrike">
                <a:solidFill>
                  <a:srgbClr val="FFFFFF"/>
                </a:solidFill>
                <a:latin typeface="Arimo"/>
                <a:ea typeface="Arimo"/>
                <a:cs typeface="Arimo"/>
                <a:sym typeface="Arimo"/>
              </a:rPr>
              <a:t> </a:t>
            </a:r>
            <a:r>
              <a:rPr b="1" lang="en-US" sz="6600">
                <a:solidFill>
                  <a:srgbClr val="FFFFFF"/>
                </a:solidFill>
                <a:latin typeface="Arimo"/>
                <a:ea typeface="Arimo"/>
                <a:cs typeface="Arimo"/>
                <a:sym typeface="Arimo"/>
              </a:rPr>
              <a:t>CONCLUSION</a:t>
            </a:r>
            <a:endParaRPr/>
          </a:p>
        </p:txBody>
      </p:sp>
      <p:sp>
        <p:nvSpPr>
          <p:cNvPr id="895" name="Google Shape;895;g304bf39bde1_0_56"/>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304bf39bde1_0_56"/>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g304bf39bde1_0_56"/>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g304bf39bde1_0_56"/>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g304bf39bde1_0_56"/>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304bf39bde1_0_56"/>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338f1c4a897_0_399"/>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906" name="Google Shape;906;g338f1c4a897_0_39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338f1c4a897_0_39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338f1c4a897_0_399"/>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338f1c4a897_0_399"/>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338f1c4a897_0_399"/>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04. CONCLUSION</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911" name="Google Shape;911;g338f1c4a897_0_399"/>
          <p:cNvSpPr txBox="1"/>
          <p:nvPr/>
        </p:nvSpPr>
        <p:spPr>
          <a:xfrm>
            <a:off x="214050" y="1677650"/>
            <a:ext cx="18074100" cy="44175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1"/>
              </a:buClr>
              <a:buSzPts val="2500"/>
              <a:buChar char="❏"/>
            </a:pPr>
            <a:r>
              <a:rPr lang="en-US" sz="2500">
                <a:solidFill>
                  <a:schemeClr val="dk1"/>
                </a:solidFill>
              </a:rPr>
              <a:t>In this big exercise, we have implemented three main algorithms for the 2D Cutting Stock Problem:</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 </a:t>
            </a:r>
            <a:r>
              <a:rPr lang="en-US" sz="2500">
                <a:solidFill>
                  <a:schemeClr val="dk1"/>
                </a:solidFill>
              </a:rPr>
              <a:t>Heuristic Algorithm: Often incorporate specific constraints such as limited number of cuts, guillotine cutting style (straight cutting) to minimize the search space and process faster.</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Q-learning: Helps learn effective cutting strategies by interacting with the environment to minimize material waste and reduce stock usage.</a:t>
            </a:r>
            <a:endParaRPr b="1"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Deep Q-Network:</a:t>
            </a:r>
            <a:endParaRPr sz="2500">
              <a:solidFill>
                <a:schemeClr val="dk1"/>
              </a:solidFill>
            </a:endParaRPr>
          </a:p>
          <a:p>
            <a:pPr indent="-387350" lvl="1" marL="914400" rtl="0" algn="l">
              <a:spcBef>
                <a:spcPts val="0"/>
              </a:spcBef>
              <a:spcAft>
                <a:spcPts val="0"/>
              </a:spcAft>
              <a:buClr>
                <a:schemeClr val="dk1"/>
              </a:buClr>
              <a:buSzPts val="2500"/>
              <a:buChar char="○"/>
            </a:pPr>
            <a:r>
              <a:rPr lang="en-US" sz="2500">
                <a:solidFill>
                  <a:schemeClr val="dk1"/>
                </a:solidFill>
              </a:rPr>
              <a:t>M</a:t>
            </a:r>
            <a:r>
              <a:rPr lang="en-US" sz="2500">
                <a:solidFill>
                  <a:schemeClr val="dk1"/>
                </a:solidFill>
              </a:rPr>
              <a:t>aximize expected cumulative reward by selecting optimal actions.</a:t>
            </a:r>
            <a:endParaRPr sz="2500">
              <a:solidFill>
                <a:schemeClr val="dk1"/>
              </a:solidFill>
            </a:endParaRPr>
          </a:p>
          <a:p>
            <a:pPr indent="-387350" lvl="1" marL="914400" rtl="0" algn="l">
              <a:spcBef>
                <a:spcPts val="0"/>
              </a:spcBef>
              <a:spcAft>
                <a:spcPts val="0"/>
              </a:spcAft>
              <a:buClr>
                <a:schemeClr val="dk1"/>
              </a:buClr>
              <a:buSzPts val="2500"/>
              <a:buChar char="○"/>
            </a:pPr>
            <a:r>
              <a:rPr lang="en-US" sz="2500">
                <a:solidFill>
                  <a:schemeClr val="dk1"/>
                </a:solidFill>
              </a:rPr>
              <a:t>Improves learning by separately estimating state value and action advantage</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Proximal Policy Optimization (PPO): - Optimize sheet cutting so that waste is minimized and fitness is maximized.</a:t>
            </a:r>
            <a:endParaRPr sz="2500">
              <a:solidFill>
                <a:schemeClr val="dk1"/>
              </a:solidFill>
            </a:endParaRPr>
          </a:p>
          <a:p>
            <a:pPr indent="-387350" lvl="1" marL="914400" rtl="0" algn="l">
              <a:spcBef>
                <a:spcPts val="0"/>
              </a:spcBef>
              <a:spcAft>
                <a:spcPts val="0"/>
              </a:spcAft>
              <a:buClr>
                <a:schemeClr val="dk1"/>
              </a:buClr>
              <a:buSzPts val="2500"/>
              <a:buChar char="○"/>
            </a:pPr>
            <a:r>
              <a:rPr lang="en-US" sz="2500">
                <a:solidFill>
                  <a:schemeClr val="dk1"/>
                </a:solidFill>
              </a:rPr>
              <a:t>Stability and Safety in Policy Updates</a:t>
            </a:r>
            <a:endParaRPr sz="2500">
              <a:solidFill>
                <a:schemeClr val="dk1"/>
              </a:solidFill>
            </a:endParaRPr>
          </a:p>
          <a:p>
            <a:pPr indent="-387350" lvl="1" marL="914400" rtl="0" algn="l">
              <a:spcBef>
                <a:spcPts val="0"/>
              </a:spcBef>
              <a:spcAft>
                <a:spcPts val="0"/>
              </a:spcAft>
              <a:buClr>
                <a:schemeClr val="dk1"/>
              </a:buClr>
              <a:buSzPts val="2500"/>
              <a:buChar char="○"/>
            </a:pPr>
            <a:r>
              <a:rPr lang="en-US" sz="2500">
                <a:solidFill>
                  <a:schemeClr val="dk1"/>
                </a:solidFill>
              </a:rPr>
              <a:t>The Ability to Balance Exploration and Exploitation</a:t>
            </a:r>
            <a:endParaRPr sz="2500">
              <a:solidFill>
                <a:schemeClr val="dk1"/>
              </a:solidFill>
            </a:endParaRPr>
          </a:p>
        </p:txBody>
      </p:sp>
      <p:sp>
        <p:nvSpPr>
          <p:cNvPr id="912" name="Google Shape;912;g338f1c4a897_0_399"/>
          <p:cNvSpPr txBox="1"/>
          <p:nvPr/>
        </p:nvSpPr>
        <p:spPr>
          <a:xfrm>
            <a:off x="214050" y="6325000"/>
            <a:ext cx="18074100" cy="17238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Clr>
                <a:schemeClr val="dk1"/>
              </a:buClr>
              <a:buSzPts val="2500"/>
              <a:buChar char="❏"/>
            </a:pPr>
            <a:r>
              <a:rPr lang="en-US" sz="2500">
                <a:solidFill>
                  <a:schemeClr val="dk1"/>
                </a:solidFill>
              </a:rPr>
              <a:t>The application of </a:t>
            </a:r>
            <a:r>
              <a:rPr lang="en-US" sz="2500">
                <a:solidFill>
                  <a:schemeClr val="dk1"/>
                </a:solidFill>
              </a:rPr>
              <a:t>Q-learning</a:t>
            </a:r>
            <a:r>
              <a:rPr lang="en-US" sz="2500">
                <a:solidFill>
                  <a:schemeClr val="dk1"/>
                </a:solidFill>
              </a:rPr>
              <a:t> in the </a:t>
            </a:r>
            <a:r>
              <a:rPr lang="en-US" sz="2500">
                <a:solidFill>
                  <a:schemeClr val="dk1"/>
                </a:solidFill>
              </a:rPr>
              <a:t>2D Cutting Stock Problem (CSP)</a:t>
            </a:r>
            <a:r>
              <a:rPr lang="en-US" sz="2500">
                <a:solidFill>
                  <a:schemeClr val="dk1"/>
                </a:solidFill>
              </a:rPr>
              <a:t> demonstrates the potential of </a:t>
            </a:r>
            <a:r>
              <a:rPr lang="en-US" sz="2500">
                <a:solidFill>
                  <a:schemeClr val="dk1"/>
                </a:solidFill>
              </a:rPr>
              <a:t>Reinforcement Learning (RL)</a:t>
            </a:r>
            <a:r>
              <a:rPr lang="en-US" sz="2500">
                <a:solidFill>
                  <a:schemeClr val="dk1"/>
                </a:solidFill>
              </a:rPr>
              <a:t> in solving complex combinatorial optimization problems. While traditional </a:t>
            </a:r>
            <a:r>
              <a:rPr lang="en-US" sz="2500">
                <a:solidFill>
                  <a:schemeClr val="dk1"/>
                </a:solidFill>
              </a:rPr>
              <a:t>heuristic methods</a:t>
            </a:r>
            <a:r>
              <a:rPr lang="en-US" sz="2500">
                <a:solidFill>
                  <a:schemeClr val="dk1"/>
                </a:solidFill>
              </a:rPr>
              <a:t> such as </a:t>
            </a:r>
            <a:r>
              <a:rPr lang="en-US" sz="2500">
                <a:solidFill>
                  <a:schemeClr val="dk1"/>
                </a:solidFill>
              </a:rPr>
              <a:t>First-Fit Decreasing (FFD)</a:t>
            </a:r>
            <a:r>
              <a:rPr b="1" lang="en-US" sz="2500">
                <a:solidFill>
                  <a:schemeClr val="dk1"/>
                </a:solidFill>
              </a:rPr>
              <a:t>,</a:t>
            </a:r>
            <a:r>
              <a:rPr lang="en-US" sz="2500">
                <a:solidFill>
                  <a:schemeClr val="dk1"/>
                </a:solidFill>
              </a:rPr>
              <a:t> Best-Fit, and Greedy algorithms </a:t>
            </a:r>
            <a:r>
              <a:rPr lang="en-US" sz="2500">
                <a:solidFill>
                  <a:schemeClr val="dk1"/>
                </a:solidFill>
              </a:rPr>
              <a:t>provide fast and relatively efficient solutions, </a:t>
            </a:r>
            <a:r>
              <a:rPr lang="en-US" sz="2500">
                <a:solidFill>
                  <a:schemeClr val="dk1"/>
                </a:solidFill>
              </a:rPr>
              <a:t>Q-learning</a:t>
            </a:r>
            <a:r>
              <a:rPr lang="en-US" sz="2500">
                <a:solidFill>
                  <a:schemeClr val="dk1"/>
                </a:solidFill>
              </a:rPr>
              <a:t> offers adaptability and the ability to learn from experience.</a:t>
            </a:r>
            <a:endParaRPr sz="25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4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918" name="Google Shape;918;p4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1"/>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1"/>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1"/>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1"/>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1"/>
          <p:cNvSpPr/>
          <p:nvPr/>
        </p:nvSpPr>
        <p:spPr>
          <a:xfrm>
            <a:off x="-640080" y="88404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1"/>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1"/>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1"/>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1"/>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1"/>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1"/>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1"/>
          <p:cNvSpPr txBox="1"/>
          <p:nvPr/>
        </p:nvSpPr>
        <p:spPr>
          <a:xfrm>
            <a:off x="17059252" y="9649924"/>
            <a:ext cx="711417" cy="305564"/>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1800" u="none" cap="none" strike="noStrike">
                <a:solidFill>
                  <a:srgbClr val="FFFFFF"/>
                </a:solidFill>
                <a:latin typeface="Arimo"/>
                <a:ea typeface="Arimo"/>
                <a:cs typeface="Arimo"/>
                <a:sym typeface="Arimo"/>
              </a:rPr>
              <a:t>34</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338f1c4a897_0_5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38f1c4a897_0_5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338f1c4a897_0_54"/>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38f1c4a897_0_54"/>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338f1c4a897_0_54"/>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38f1c4a897_0_54"/>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38f1c4a897_0_54"/>
          <p:cNvSpPr txBox="1"/>
          <p:nvPr/>
        </p:nvSpPr>
        <p:spPr>
          <a:xfrm>
            <a:off x="880110" y="9659449"/>
            <a:ext cx="5989200" cy="242400"/>
          </a:xfrm>
          <a:prstGeom prst="rect">
            <a:avLst/>
          </a:prstGeom>
          <a:noFill/>
          <a:ln>
            <a:noFill/>
          </a:ln>
        </p:spPr>
        <p:txBody>
          <a:bodyPr anchorCtr="0" anchor="t" bIns="0" lIns="0" spcFirstLastPara="1" rIns="0" wrap="square" tIns="0">
            <a:spAutoFit/>
          </a:bodyPr>
          <a:lstStyle/>
          <a:p>
            <a:pPr indent="0" lvl="0" marL="0" marR="0" rtl="0" algn="l">
              <a:lnSpc>
                <a:spcPct val="119936"/>
              </a:lnSpc>
              <a:spcBef>
                <a:spcPts val="0"/>
              </a:spcBef>
              <a:spcAft>
                <a:spcPts val="0"/>
              </a:spcAft>
              <a:buNone/>
            </a:pPr>
            <a:r>
              <a:rPr b="0" i="0" lang="en-US" sz="1575" u="none" cap="none" strike="noStrike">
                <a:solidFill>
                  <a:srgbClr val="CECDCD"/>
                </a:solidFill>
                <a:latin typeface="Arimo"/>
                <a:ea typeface="Arimo"/>
                <a:cs typeface="Arimo"/>
                <a:sym typeface="Arimo"/>
              </a:rPr>
              <a:t>© Copyright FPT Software – Level of Confidentiality </a:t>
            </a:r>
            <a:endParaRPr/>
          </a:p>
        </p:txBody>
      </p:sp>
      <p:sp>
        <p:nvSpPr>
          <p:cNvPr id="199" name="Google Shape;199;g338f1c4a897_0_54"/>
          <p:cNvSpPr/>
          <p:nvPr/>
        </p:nvSpPr>
        <p:spPr>
          <a:xfrm>
            <a:off x="-640080" y="88404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B5B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38f1c4a897_0_5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609" l="0" r="0" t="0"/>
            </a:stretch>
          </a:blipFill>
          <a:ln>
            <a:noFill/>
          </a:ln>
        </p:spPr>
      </p:sp>
      <p:sp>
        <p:nvSpPr>
          <p:cNvPr id="201" name="Google Shape;201;g338f1c4a897_0_54"/>
          <p:cNvSpPr txBox="1"/>
          <p:nvPr/>
        </p:nvSpPr>
        <p:spPr>
          <a:xfrm>
            <a:off x="1028700" y="8089581"/>
            <a:ext cx="18212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6600" u="none" cap="none" strike="noStrike">
                <a:solidFill>
                  <a:srgbClr val="33B2C1"/>
                </a:solidFill>
                <a:latin typeface="Arimo"/>
                <a:ea typeface="Arimo"/>
                <a:cs typeface="Arimo"/>
                <a:sym typeface="Arimo"/>
              </a:rPr>
              <a:t>0</a:t>
            </a:r>
            <a:r>
              <a:rPr b="1" lang="en-US" sz="6600">
                <a:solidFill>
                  <a:srgbClr val="33B2C1"/>
                </a:solidFill>
                <a:latin typeface="Arimo"/>
                <a:ea typeface="Arimo"/>
                <a:cs typeface="Arimo"/>
                <a:sym typeface="Arimo"/>
              </a:rPr>
              <a:t>2</a:t>
            </a:r>
            <a:r>
              <a:rPr b="1" i="0" lang="en-US" sz="6600" u="none" cap="none" strike="noStrike">
                <a:solidFill>
                  <a:srgbClr val="33B2C1"/>
                </a:solidFill>
                <a:latin typeface="Arimo"/>
                <a:ea typeface="Arimo"/>
                <a:cs typeface="Arimo"/>
                <a:sym typeface="Arimo"/>
              </a:rPr>
              <a:t>.</a:t>
            </a:r>
            <a:r>
              <a:rPr b="1" i="0" lang="en-US" sz="6600" u="none" cap="none" strike="noStrike">
                <a:solidFill>
                  <a:srgbClr val="FFFFFF"/>
                </a:solidFill>
                <a:latin typeface="Arimo"/>
                <a:ea typeface="Arimo"/>
                <a:cs typeface="Arimo"/>
                <a:sym typeface="Arimo"/>
              </a:rPr>
              <a:t> </a:t>
            </a:r>
            <a:r>
              <a:rPr b="1" lang="en-US" sz="6600">
                <a:solidFill>
                  <a:srgbClr val="FFFFFF"/>
                </a:solidFill>
                <a:latin typeface="Arimo"/>
                <a:ea typeface="Arimo"/>
                <a:cs typeface="Arimo"/>
                <a:sym typeface="Arimo"/>
              </a:rPr>
              <a:t>ALGORITHMS</a:t>
            </a:r>
            <a:endParaRPr/>
          </a:p>
        </p:txBody>
      </p:sp>
      <p:sp>
        <p:nvSpPr>
          <p:cNvPr id="202" name="Google Shape;202;g338f1c4a897_0_5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38f1c4a897_0_5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338f1c4a897_0_54"/>
          <p:cNvSpPr/>
          <p:nvPr/>
        </p:nvSpPr>
        <p:spPr>
          <a:xfrm>
            <a:off x="-640080" y="40652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33B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38f1c4a897_0_54"/>
          <p:cNvSpPr/>
          <p:nvPr/>
        </p:nvSpPr>
        <p:spPr>
          <a:xfrm>
            <a:off x="-640080" y="5259045"/>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50B8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38f1c4a897_0_54"/>
          <p:cNvSpPr/>
          <p:nvPr/>
        </p:nvSpPr>
        <p:spPr>
          <a:xfrm>
            <a:off x="-640080" y="64528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F37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338f1c4a897_0_54"/>
          <p:cNvSpPr/>
          <p:nvPr/>
        </p:nvSpPr>
        <p:spPr>
          <a:xfrm>
            <a:off x="-640080" y="7646646"/>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E4E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38f1c4a897_0_12"/>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213" name="Google Shape;213;g338f1c4a897_0_12"/>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338f1c4a897_0_12"/>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38f1c4a897_0_12"/>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338f1c4a897_0_12"/>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338f1c4a897_0_12"/>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218" name="Google Shape;218;g338f1c4a897_0_12"/>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2.1.</a:t>
            </a:r>
            <a:r>
              <a:rPr lang="en-US" sz="3200">
                <a:solidFill>
                  <a:schemeClr val="dk1"/>
                </a:solidFill>
              </a:rPr>
              <a:t> </a:t>
            </a:r>
            <a:r>
              <a:rPr lang="en-US" sz="3200">
                <a:solidFill>
                  <a:schemeClr val="dk1"/>
                </a:solidFill>
              </a:rPr>
              <a:t>Heuristic Algorithms</a:t>
            </a:r>
            <a:endParaRPr sz="3200">
              <a:solidFill>
                <a:schemeClr val="dk1"/>
              </a:solidFill>
            </a:endParaRPr>
          </a:p>
          <a:p>
            <a:pPr indent="0" lvl="0" marL="0" rtl="0" algn="l">
              <a:spcBef>
                <a:spcPts val="0"/>
              </a:spcBef>
              <a:spcAft>
                <a:spcPts val="0"/>
              </a:spcAft>
              <a:buNone/>
            </a:pPr>
            <a:r>
              <a:rPr lang="en-US" sz="3200">
                <a:solidFill>
                  <a:schemeClr val="dk1"/>
                </a:solidFill>
              </a:rPr>
              <a:t>	2.1.1. What are Heuristic Algorithms?</a:t>
            </a:r>
            <a:endParaRPr sz="3200">
              <a:solidFill>
                <a:schemeClr val="dk1"/>
              </a:solidFill>
            </a:endParaRPr>
          </a:p>
        </p:txBody>
      </p:sp>
      <p:sp>
        <p:nvSpPr>
          <p:cNvPr id="219" name="Google Shape;219;g338f1c4a897_0_12"/>
          <p:cNvSpPr txBox="1"/>
          <p:nvPr/>
        </p:nvSpPr>
        <p:spPr>
          <a:xfrm>
            <a:off x="1414600" y="2706350"/>
            <a:ext cx="168735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Heuristic Algorithms are problem solving methods based on rules of thumb and intuition to find approximate solutions.</a:t>
            </a:r>
            <a:endParaRPr sz="2500"/>
          </a:p>
          <a:p>
            <a:pPr indent="-387350" lvl="0" marL="457200" rtl="0" algn="l">
              <a:spcBef>
                <a:spcPts val="0"/>
              </a:spcBef>
              <a:spcAft>
                <a:spcPts val="0"/>
              </a:spcAft>
              <a:buSzPts val="2500"/>
              <a:buChar char="●"/>
            </a:pPr>
            <a:r>
              <a:rPr lang="en-US" sz="2500"/>
              <a:t>These algorithms are especially useful when finding the exact optimal solution is not feasible or is computationally expensive.</a:t>
            </a:r>
            <a:endParaRPr sz="2500"/>
          </a:p>
          <a:p>
            <a:pPr indent="-387350" lvl="0" marL="457200" rtl="0" algn="l">
              <a:spcBef>
                <a:spcPts val="0"/>
              </a:spcBef>
              <a:spcAft>
                <a:spcPts val="0"/>
              </a:spcAft>
              <a:buSzPts val="2500"/>
              <a:buChar char="●"/>
            </a:pPr>
            <a:r>
              <a:rPr lang="en-US" sz="2500"/>
              <a:t>The main goal of a heuristic is to find a good enough solution in a reasonable amount of time, rather than trying to find the absolute optimal solution.</a:t>
            </a:r>
            <a:endParaRPr sz="2500"/>
          </a:p>
        </p:txBody>
      </p:sp>
      <p:sp>
        <p:nvSpPr>
          <p:cNvPr id="220" name="Google Shape;220;g338f1c4a897_0_12"/>
          <p:cNvSpPr txBox="1"/>
          <p:nvPr/>
        </p:nvSpPr>
        <p:spPr>
          <a:xfrm>
            <a:off x="871475" y="5199950"/>
            <a:ext cx="8956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t>2.1.2. </a:t>
            </a:r>
            <a:r>
              <a:rPr lang="en-US" sz="3200"/>
              <a:t>Heuristics in Cutting Stock Problem (CSP)</a:t>
            </a:r>
            <a:endParaRPr sz="3200"/>
          </a:p>
        </p:txBody>
      </p:sp>
      <p:sp>
        <p:nvSpPr>
          <p:cNvPr id="221" name="Google Shape;221;g338f1c4a897_0_12"/>
          <p:cNvSpPr txBox="1"/>
          <p:nvPr/>
        </p:nvSpPr>
        <p:spPr>
          <a:xfrm>
            <a:off x="1414600" y="5877050"/>
            <a:ext cx="16873500" cy="24936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In the Cutting Stock Problem, heuristics play an important role in finding feasible cutting options, minimizing material waste and saving costs.</a:t>
            </a:r>
            <a:endParaRPr sz="2500"/>
          </a:p>
          <a:p>
            <a:pPr indent="-387350" lvl="0" marL="457200" rtl="0" algn="l">
              <a:spcBef>
                <a:spcPts val="0"/>
              </a:spcBef>
              <a:spcAft>
                <a:spcPts val="0"/>
              </a:spcAft>
              <a:buSzPts val="2500"/>
              <a:buChar char="●"/>
            </a:pPr>
            <a:r>
              <a:rPr lang="en-US" sz="2500"/>
              <a:t>Heuristic algorithms often incorporate specific constraints such as limited number of cuts, guillotine cutting style (straight cutting) to minimize the search space and process faster.</a:t>
            </a:r>
            <a:endParaRPr sz="2500"/>
          </a:p>
          <a:p>
            <a:pPr indent="-387350" lvl="0" marL="457200" rtl="0" algn="l">
              <a:spcBef>
                <a:spcPts val="0"/>
              </a:spcBef>
              <a:spcAft>
                <a:spcPts val="0"/>
              </a:spcAft>
              <a:buSzPts val="2500"/>
              <a:buChar char="●"/>
            </a:pPr>
            <a:r>
              <a:rPr lang="en-US" sz="2500"/>
              <a:t>Although they do not guarantee global optimization, these algorithms are often effective in practice when making quick decisions and optimizing resources.</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38f1c4a897_0_94"/>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227" name="Google Shape;227;g338f1c4a897_0_9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338f1c4a897_0_9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338f1c4a897_0_94"/>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338f1c4a897_0_94"/>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338f1c4a897_0_94"/>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232" name="Google Shape;232;g338f1c4a897_0_94"/>
          <p:cNvSpPr txBox="1"/>
          <p:nvPr/>
        </p:nvSpPr>
        <p:spPr>
          <a:xfrm>
            <a:off x="279800" y="1588125"/>
            <a:ext cx="12425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t>
            </a:r>
            <a:r>
              <a:rPr lang="en-US" sz="3200">
                <a:solidFill>
                  <a:schemeClr val="dk1"/>
                </a:solidFill>
              </a:rPr>
              <a:t>Applying Heuristic Algorithms in CSP</a:t>
            </a:r>
            <a:endParaRPr sz="3200">
              <a:solidFill>
                <a:schemeClr val="dk1"/>
              </a:solidFill>
            </a:endParaRPr>
          </a:p>
        </p:txBody>
      </p:sp>
      <p:sp>
        <p:nvSpPr>
          <p:cNvPr id="233" name="Google Shape;233;g338f1c4a897_0_94"/>
          <p:cNvSpPr txBox="1"/>
          <p:nvPr/>
        </p:nvSpPr>
        <p:spPr>
          <a:xfrm>
            <a:off x="799375" y="2298375"/>
            <a:ext cx="16873500" cy="4032900"/>
          </a:xfrm>
          <a:prstGeom prst="rect">
            <a:avLst/>
          </a:prstGeom>
          <a:noFill/>
          <a:ln>
            <a:noFill/>
          </a:ln>
        </p:spPr>
        <p:txBody>
          <a:bodyPr anchorCtr="0" anchor="t" bIns="91425" lIns="91425" spcFirstLastPara="1" rIns="91425" wrap="square" tIns="91425">
            <a:spAutoFit/>
          </a:bodyPr>
          <a:lstStyle/>
          <a:p>
            <a:pPr indent="-387350" lvl="0" marL="457200" rtl="0" algn="l">
              <a:spcBef>
                <a:spcPts val="0"/>
              </a:spcBef>
              <a:spcAft>
                <a:spcPts val="0"/>
              </a:spcAft>
              <a:buSzPts val="2500"/>
              <a:buChar char="●"/>
            </a:pPr>
            <a:r>
              <a:rPr lang="en-US" sz="2500"/>
              <a:t>Three popular Heuristics methods in CSP include:</a:t>
            </a:r>
            <a:endParaRPr sz="2500"/>
          </a:p>
          <a:p>
            <a:pPr indent="-387350" lvl="1" marL="914400" rtl="0" algn="l">
              <a:spcBef>
                <a:spcPts val="0"/>
              </a:spcBef>
              <a:spcAft>
                <a:spcPts val="0"/>
              </a:spcAft>
              <a:buSzPts val="2500"/>
              <a:buChar char="○"/>
            </a:pPr>
            <a:r>
              <a:rPr b="1" lang="en-US" sz="2500"/>
              <a:t>First-Fit Algorithm</a:t>
            </a:r>
            <a:r>
              <a:rPr lang="en-US" sz="2500"/>
              <a:t>: Place each item in the first available location that can accommodate it without violating the constraints. This method is simple, fast, and often used as a basis for comparison, but does not guarantee finding the global optimal solution.</a:t>
            </a:r>
            <a:endParaRPr sz="2500"/>
          </a:p>
          <a:p>
            <a:pPr indent="-387350" lvl="1" marL="914400" rtl="0" algn="l">
              <a:spcBef>
                <a:spcPts val="0"/>
              </a:spcBef>
              <a:spcAft>
                <a:spcPts val="0"/>
              </a:spcAft>
              <a:buSzPts val="2500"/>
              <a:buChar char="○"/>
            </a:pPr>
            <a:r>
              <a:rPr b="1" lang="en-US" sz="2500"/>
              <a:t>Best-Fit Algorithm</a:t>
            </a:r>
            <a:r>
              <a:rPr lang="en-US" sz="2500"/>
              <a:t>: Place the item in the location with the smallest available space but enough to accommodate it, helping to optimize space and reduce material waste. Although more effective than First-Fit in many cases, it requires more checks and may still miss the optimal solution.</a:t>
            </a:r>
            <a:endParaRPr sz="2500"/>
          </a:p>
          <a:p>
            <a:pPr indent="-387350" lvl="1" marL="914400" rtl="0" algn="l">
              <a:spcBef>
                <a:spcPts val="0"/>
              </a:spcBef>
              <a:spcAft>
                <a:spcPts val="0"/>
              </a:spcAft>
              <a:buSzPts val="2500"/>
              <a:buChar char="○"/>
            </a:pPr>
            <a:r>
              <a:rPr b="1" lang="en-US" sz="2500"/>
              <a:t>Greedy Algorithm</a:t>
            </a:r>
            <a:r>
              <a:rPr lang="en-US" sz="2500"/>
              <a:t>: Always choose the best cutting option at the current time in the hope of achieving the global optimum. This method is fast, easy to implement, and effective in practice, but is prone to local extremes and does not guarantee the global optimum.</a:t>
            </a:r>
            <a:endParaRPr sz="2500"/>
          </a:p>
        </p:txBody>
      </p:sp>
      <p:pic>
        <p:nvPicPr>
          <p:cNvPr id="234" name="Google Shape;234;g338f1c4a897_0_94"/>
          <p:cNvPicPr preferRelativeResize="0"/>
          <p:nvPr/>
        </p:nvPicPr>
        <p:blipFill>
          <a:blip r:embed="rId4">
            <a:alphaModFix/>
          </a:blip>
          <a:stretch>
            <a:fillRect/>
          </a:stretch>
        </p:blipFill>
        <p:spPr>
          <a:xfrm>
            <a:off x="13415350" y="6569525"/>
            <a:ext cx="3717475" cy="3717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38f1c4a897_0_113"/>
          <p:cNvSpPr/>
          <p:nvPr/>
        </p:nvSpPr>
        <p:spPr>
          <a:xfrm>
            <a:off x="0" y="0"/>
            <a:ext cx="18288000" cy="1447800"/>
          </a:xfrm>
          <a:custGeom>
            <a:rect b="b" l="l" r="r" t="t"/>
            <a:pathLst>
              <a:path extrusionOk="0" h="1447800" w="18288000">
                <a:moveTo>
                  <a:pt x="0" y="0"/>
                </a:moveTo>
                <a:lnTo>
                  <a:pt x="18288000" y="0"/>
                </a:lnTo>
                <a:lnTo>
                  <a:pt x="18288000" y="1447800"/>
                </a:lnTo>
                <a:lnTo>
                  <a:pt x="0" y="1447800"/>
                </a:lnTo>
                <a:lnTo>
                  <a:pt x="0" y="0"/>
                </a:lnTo>
                <a:close/>
              </a:path>
            </a:pathLst>
          </a:custGeom>
          <a:blipFill rotWithShape="1">
            <a:blip r:embed="rId3">
              <a:alphaModFix/>
            </a:blip>
            <a:stretch>
              <a:fillRect b="0" l="-29" r="-19" t="0"/>
            </a:stretch>
          </a:blipFill>
          <a:ln>
            <a:noFill/>
          </a:ln>
        </p:spPr>
      </p:sp>
      <p:sp>
        <p:nvSpPr>
          <p:cNvPr id="240" name="Google Shape;240;g338f1c4a897_0_113"/>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338f1c4a897_0_113"/>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338f1c4a897_0_113"/>
          <p:cNvSpPr/>
          <p:nvPr/>
        </p:nvSpPr>
        <p:spPr>
          <a:xfrm>
            <a:off x="-640080" y="1677643"/>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034E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38f1c4a897_0_113"/>
          <p:cNvSpPr/>
          <p:nvPr/>
        </p:nvSpPr>
        <p:spPr>
          <a:xfrm>
            <a:off x="-640080" y="2871444"/>
            <a:ext cx="400050" cy="1028700"/>
          </a:xfrm>
          <a:custGeom>
            <a:rect b="b" l="l" r="r" t="t"/>
            <a:pathLst>
              <a:path extrusionOk="0" h="1371600" w="533400">
                <a:moveTo>
                  <a:pt x="0" y="45339"/>
                </a:moveTo>
                <a:cubicBezTo>
                  <a:pt x="0" y="20320"/>
                  <a:pt x="20320" y="0"/>
                  <a:pt x="45339" y="0"/>
                </a:cubicBezTo>
                <a:lnTo>
                  <a:pt x="488061" y="0"/>
                </a:lnTo>
                <a:cubicBezTo>
                  <a:pt x="513080" y="0"/>
                  <a:pt x="533400" y="20320"/>
                  <a:pt x="533400" y="45339"/>
                </a:cubicBezTo>
                <a:lnTo>
                  <a:pt x="533400" y="1326261"/>
                </a:lnTo>
                <a:cubicBezTo>
                  <a:pt x="533400" y="1351280"/>
                  <a:pt x="513080" y="1371600"/>
                  <a:pt x="488061" y="1371600"/>
                </a:cubicBezTo>
                <a:lnTo>
                  <a:pt x="45339" y="1371600"/>
                </a:lnTo>
                <a:cubicBezTo>
                  <a:pt x="20320" y="1371600"/>
                  <a:pt x="0" y="1351280"/>
                  <a:pt x="0" y="1326261"/>
                </a:cubicBezTo>
                <a:close/>
              </a:path>
            </a:pathLst>
          </a:custGeom>
          <a:solidFill>
            <a:srgbClr val="192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338f1c4a897_0_113"/>
          <p:cNvSpPr txBox="1"/>
          <p:nvPr/>
        </p:nvSpPr>
        <p:spPr>
          <a:xfrm>
            <a:off x="571016" y="214312"/>
            <a:ext cx="15345600" cy="16761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Clr>
                <a:schemeClr val="dk1"/>
              </a:buClr>
              <a:buFont typeface="Arial"/>
              <a:buNone/>
            </a:pPr>
            <a:r>
              <a:rPr b="1" lang="en-US" sz="4950">
                <a:solidFill>
                  <a:schemeClr val="accent6"/>
                </a:solidFill>
                <a:latin typeface="Arimo"/>
                <a:ea typeface="Arimo"/>
                <a:cs typeface="Arimo"/>
                <a:sym typeface="Arimo"/>
              </a:rPr>
              <a:t>02. ALGORITHMS</a:t>
            </a:r>
            <a:endParaRPr sz="4950">
              <a:solidFill>
                <a:schemeClr val="accent6"/>
              </a:solidFill>
            </a:endParaRPr>
          </a:p>
          <a:p>
            <a:pPr indent="0" lvl="0" marL="0" marR="0" rtl="0" algn="l">
              <a:lnSpc>
                <a:spcPct val="144008"/>
              </a:lnSpc>
              <a:spcBef>
                <a:spcPts val="0"/>
              </a:spcBef>
              <a:spcAft>
                <a:spcPts val="0"/>
              </a:spcAft>
              <a:buNone/>
            </a:pPr>
            <a:r>
              <a:t/>
            </a:r>
            <a:endParaRPr b="1" sz="4950">
              <a:solidFill>
                <a:schemeClr val="accent6"/>
              </a:solidFill>
              <a:latin typeface="Arimo"/>
              <a:ea typeface="Arimo"/>
              <a:cs typeface="Arimo"/>
              <a:sym typeface="Arimo"/>
            </a:endParaRPr>
          </a:p>
        </p:txBody>
      </p:sp>
      <p:sp>
        <p:nvSpPr>
          <p:cNvPr id="245" name="Google Shape;245;g338f1c4a897_0_113"/>
          <p:cNvSpPr txBox="1"/>
          <p:nvPr/>
        </p:nvSpPr>
        <p:spPr>
          <a:xfrm>
            <a:off x="279800" y="1588125"/>
            <a:ext cx="12425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rPr>
              <a:t>2.2. Applying Heuristic Algorithms in CSP</a:t>
            </a:r>
            <a:endParaRPr sz="3200">
              <a:solidFill>
                <a:schemeClr val="dk1"/>
              </a:solidFill>
            </a:endParaRPr>
          </a:p>
          <a:p>
            <a:pPr indent="0" lvl="0" marL="0" rtl="0" algn="l">
              <a:spcBef>
                <a:spcPts val="0"/>
              </a:spcBef>
              <a:spcAft>
                <a:spcPts val="0"/>
              </a:spcAft>
              <a:buNone/>
            </a:pPr>
            <a:r>
              <a:rPr lang="en-US" sz="3200">
                <a:solidFill>
                  <a:schemeClr val="dk1"/>
                </a:solidFill>
              </a:rPr>
              <a:t>	2.2.1. First Fit Algorithm</a:t>
            </a:r>
            <a:endParaRPr sz="3200">
              <a:solidFill>
                <a:schemeClr val="dk1"/>
              </a:solidFill>
            </a:endParaRPr>
          </a:p>
        </p:txBody>
      </p:sp>
      <p:sp>
        <p:nvSpPr>
          <p:cNvPr id="246" name="Google Shape;246;g338f1c4a897_0_113"/>
          <p:cNvSpPr txBox="1"/>
          <p:nvPr/>
        </p:nvSpPr>
        <p:spPr>
          <a:xfrm>
            <a:off x="5023500" y="3327375"/>
            <a:ext cx="8241000" cy="677100"/>
          </a:xfrm>
          <a:prstGeom prst="rect">
            <a:avLst/>
          </a:prstGeom>
          <a:noFill/>
          <a:ln>
            <a:noFill/>
          </a:ln>
        </p:spPr>
        <p:txBody>
          <a:bodyPr anchorCtr="0" anchor="t" bIns="91425" lIns="91425" spcFirstLastPara="1" rIns="91425" wrap="square" tIns="91425">
            <a:spAutoFit/>
          </a:bodyPr>
          <a:lstStyle/>
          <a:p>
            <a:pPr indent="-431800" lvl="0" marL="457200" rtl="0" algn="ctr">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Cutting Data</a:t>
            </a:r>
            <a:endParaRPr sz="3200">
              <a:solidFill>
                <a:schemeClr val="dk1"/>
              </a:solidFill>
              <a:latin typeface="Calibri"/>
              <a:ea typeface="Calibri"/>
              <a:cs typeface="Calibri"/>
              <a:sym typeface="Calibri"/>
            </a:endParaRPr>
          </a:p>
        </p:txBody>
      </p:sp>
      <p:pic>
        <p:nvPicPr>
          <p:cNvPr id="247" name="Google Shape;247;g338f1c4a897_0_113"/>
          <p:cNvPicPr preferRelativeResize="0"/>
          <p:nvPr/>
        </p:nvPicPr>
        <p:blipFill>
          <a:blip r:embed="rId4">
            <a:alphaModFix/>
          </a:blip>
          <a:stretch>
            <a:fillRect/>
          </a:stretch>
        </p:blipFill>
        <p:spPr>
          <a:xfrm>
            <a:off x="1057475" y="4257000"/>
            <a:ext cx="7742450" cy="5643700"/>
          </a:xfrm>
          <a:prstGeom prst="rect">
            <a:avLst/>
          </a:prstGeom>
          <a:noFill/>
          <a:ln>
            <a:noFill/>
          </a:ln>
        </p:spPr>
      </p:pic>
      <p:pic>
        <p:nvPicPr>
          <p:cNvPr id="248" name="Google Shape;248;g338f1c4a897_0_113"/>
          <p:cNvPicPr preferRelativeResize="0"/>
          <p:nvPr/>
        </p:nvPicPr>
        <p:blipFill>
          <a:blip r:embed="rId5">
            <a:alphaModFix/>
          </a:blip>
          <a:stretch>
            <a:fillRect/>
          </a:stretch>
        </p:blipFill>
        <p:spPr>
          <a:xfrm>
            <a:off x="9383000" y="4351375"/>
            <a:ext cx="8094843" cy="5643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